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56" r:id="rId3"/>
    <p:sldId id="260" r:id="rId4"/>
    <p:sldId id="264" r:id="rId5"/>
    <p:sldId id="272" r:id="rId6"/>
    <p:sldId id="265" r:id="rId7"/>
    <p:sldId id="273" r:id="rId8"/>
    <p:sldId id="266" r:id="rId9"/>
    <p:sldId id="261" r:id="rId10"/>
    <p:sldId id="262" r:id="rId11"/>
    <p:sldId id="263" r:id="rId12"/>
    <p:sldId id="267" r:id="rId13"/>
    <p:sldId id="268" r:id="rId14"/>
    <p:sldId id="269" r:id="rId15"/>
    <p:sldId id="270" r:id="rId16"/>
    <p:sldId id="274" r:id="rId17"/>
    <p:sldId id="275" r:id="rId18"/>
    <p:sldId id="276" r:id="rId19"/>
    <p:sldId id="271"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1"/>
    <p:restoredTop sz="95853"/>
  </p:normalViewPr>
  <p:slideViewPr>
    <p:cSldViewPr snapToGrid="0" snapToObjects="1">
      <p:cViewPr varScale="1">
        <p:scale>
          <a:sx n="169" d="100"/>
          <a:sy n="169" d="100"/>
        </p:scale>
        <p:origin x="3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3B92A-61B2-F141-A540-BFD73C3C79B4}" type="datetimeFigureOut">
              <a:rPr lang="en-GB" smtClean="0"/>
              <a:t>02/11/2021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753AA-9348-824A-84E3-260A725575EE}" type="slidenum">
              <a:rPr lang="en-GB" smtClean="0"/>
              <a:t>‹N›</a:t>
            </a:fld>
            <a:endParaRPr lang="en-GB"/>
          </a:p>
        </p:txBody>
      </p:sp>
    </p:spTree>
    <p:extLst>
      <p:ext uri="{BB962C8B-B14F-4D97-AF65-F5344CB8AC3E}">
        <p14:creationId xmlns:p14="http://schemas.microsoft.com/office/powerpoint/2010/main" val="173828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normAutofit/>
          </a:bodyPr>
          <a:lstStyle>
            <a:lvl1pPr>
              <a:defRPr lang="it-IT" sz="2300" b="1" kern="1200" dirty="0">
                <a:solidFill>
                  <a:srgbClr val="85052D"/>
                </a:solidFill>
                <a:latin typeface="DejaVu Serif Condensed" panose="02060606050605020204" pitchFamily="18" charset="0"/>
                <a:ea typeface="DejaVu Serif Condensed" panose="02060606050605020204" pitchFamily="18" charset="0"/>
                <a:cs typeface="+mj-cs"/>
              </a:defRPr>
            </a:lvl1pPr>
          </a:lstStyle>
          <a:p>
            <a:r>
              <a:rPr lang="it-IT"/>
              <a:t>Fare clic per modificare lo stile del titolo dello schema</a:t>
            </a:r>
            <a:endParaRPr lang="it-IT" dirty="0"/>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it-IT"/>
              <a:t>Fare clic per modificare lo stile del sottotitolo dello schema</a:t>
            </a:r>
            <a:endParaRPr lang="it-IT" dirty="0"/>
          </a:p>
        </p:txBody>
      </p:sp>
      <p:sp>
        <p:nvSpPr>
          <p:cNvPr id="4" name="Segnaposto data 3"/>
          <p:cNvSpPr>
            <a:spLocks noGrp="1"/>
          </p:cNvSpPr>
          <p:nvPr>
            <p:ph type="dt" sz="half" idx="10"/>
          </p:nvPr>
        </p:nvSpPr>
        <p:spPr/>
        <p:txBody>
          <a:bodyPr/>
          <a:lstStyle/>
          <a:p>
            <a:fld id="{0971A91E-85B6-BE4A-8914-E099B677CB1B}" type="datetime1">
              <a:rPr lang="it-IT" smtClean="0"/>
              <a:t>02/11/21</a:t>
            </a:fld>
            <a:endParaRPr lang="en-GB"/>
          </a:p>
        </p:txBody>
      </p:sp>
      <p:sp>
        <p:nvSpPr>
          <p:cNvPr id="5" name="Segnaposto piè di pagina 4"/>
          <p:cNvSpPr>
            <a:spLocks noGrp="1"/>
          </p:cNvSpPr>
          <p:nvPr>
            <p:ph type="ftr" sz="quarter" idx="11"/>
          </p:nvPr>
        </p:nvSpPr>
        <p:spPr/>
        <p:txBody>
          <a:bodyPr/>
          <a:lstStyle/>
          <a:p>
            <a:endParaRPr lang="en-GB"/>
          </a:p>
        </p:txBody>
      </p:sp>
      <p:sp>
        <p:nvSpPr>
          <p:cNvPr id="6" name="Segnaposto numero diapositiva 5"/>
          <p:cNvSpPr>
            <a:spLocks noGrp="1"/>
          </p:cNvSpPr>
          <p:nvPr>
            <p:ph type="sldNum" sz="quarter" idx="12"/>
          </p:nvPr>
        </p:nvSpPr>
        <p:spPr/>
        <p:txBody>
          <a:bodyPr/>
          <a:lstStyle/>
          <a:p>
            <a:fld id="{2C90D592-87F5-CC4E-B82E-C3462EB62790}" type="slidenum">
              <a:rPr lang="en-GB" smtClean="0"/>
              <a:t>‹N›</a:t>
            </a:fld>
            <a:endParaRPr lang="en-GB"/>
          </a:p>
        </p:txBody>
      </p:sp>
      <p:grpSp>
        <p:nvGrpSpPr>
          <p:cNvPr id="11" name="Gruppo 10">
            <a:extLst>
              <a:ext uri="{FF2B5EF4-FFF2-40B4-BE49-F238E27FC236}">
                <a16:creationId xmlns:a16="http://schemas.microsoft.com/office/drawing/2014/main" id="{4345BE3A-DBEC-4DE4-A423-AA26A68AB6E4}"/>
              </a:ext>
            </a:extLst>
          </p:cNvPr>
          <p:cNvGrpSpPr/>
          <p:nvPr/>
        </p:nvGrpSpPr>
        <p:grpSpPr>
          <a:xfrm>
            <a:off x="1489107" y="30888"/>
            <a:ext cx="3169675" cy="672813"/>
            <a:chOff x="3667768" y="1532217"/>
            <a:chExt cx="2457399" cy="1099227"/>
          </a:xfrm>
        </p:grpSpPr>
        <p:sp>
          <p:nvSpPr>
            <p:cNvPr id="12" name="CasellaDiTesto 11">
              <a:extLst>
                <a:ext uri="{FF2B5EF4-FFF2-40B4-BE49-F238E27FC236}">
                  <a16:creationId xmlns:a16="http://schemas.microsoft.com/office/drawing/2014/main" id="{9497A9C5-4E35-48CB-A4DB-12CF12C35518}"/>
                </a:ext>
              </a:extLst>
            </p:cNvPr>
            <p:cNvSpPr txBox="1"/>
            <p:nvPr/>
          </p:nvSpPr>
          <p:spPr>
            <a:xfrm>
              <a:off x="3694868" y="1532217"/>
              <a:ext cx="2403194" cy="653691"/>
            </a:xfrm>
            <a:prstGeom prst="rect">
              <a:avLst/>
            </a:prstGeom>
            <a:noFill/>
          </p:spPr>
          <p:txBody>
            <a:bodyPr wrap="none" rtlCol="0">
              <a:spAutoFit/>
            </a:bodyPr>
            <a:lstStyle/>
            <a:p>
              <a:pPr algn="ctr"/>
              <a:r>
                <a:rPr lang="it-IT" sz="2000" spc="-237" dirty="0">
                  <a:solidFill>
                    <a:schemeClr val="bg1"/>
                  </a:solidFill>
                  <a:latin typeface="Narkisim" panose="020E0502050101010101" pitchFamily="34" charset="-79"/>
                  <a:cs typeface="Narkisim" panose="020E0502050101010101" pitchFamily="34" charset="-79"/>
                </a:rPr>
                <a:t>U N I V E R S I T Y   O F  T R E N T O</a:t>
              </a:r>
            </a:p>
          </p:txBody>
        </p:sp>
        <p:cxnSp>
          <p:nvCxnSpPr>
            <p:cNvPr id="13" name="Connettore 1 13">
              <a:extLst>
                <a:ext uri="{FF2B5EF4-FFF2-40B4-BE49-F238E27FC236}">
                  <a16:creationId xmlns:a16="http://schemas.microsoft.com/office/drawing/2014/main" id="{6B8D7C35-2C1D-4C70-84BA-3179086D60DC}"/>
                </a:ext>
              </a:extLst>
            </p:cNvPr>
            <p:cNvCxnSpPr/>
            <p:nvPr/>
          </p:nvCxnSpPr>
          <p:spPr>
            <a:xfrm>
              <a:off x="3667768" y="2128605"/>
              <a:ext cx="2457399"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24B789A9-CD16-4E48-B7C9-5F0DC965C4F6}"/>
                </a:ext>
              </a:extLst>
            </p:cNvPr>
            <p:cNvSpPr txBox="1"/>
            <p:nvPr/>
          </p:nvSpPr>
          <p:spPr>
            <a:xfrm>
              <a:off x="3967483" y="2128605"/>
              <a:ext cx="1857960" cy="502839"/>
            </a:xfrm>
            <a:prstGeom prst="rect">
              <a:avLst/>
            </a:prstGeom>
            <a:noFill/>
          </p:spPr>
          <p:txBody>
            <a:bodyPr wrap="none" rtlCol="0">
              <a:spAutoFit/>
            </a:bodyPr>
            <a:lstStyle/>
            <a:p>
              <a:pPr algn="ctr"/>
              <a:r>
                <a:rPr lang="en-US" sz="1400" cap="small" spc="-119" dirty="0">
                  <a:solidFill>
                    <a:schemeClr val="bg1"/>
                  </a:solidFill>
                  <a:cs typeface="Narkisim" panose="020E0502050101010101" pitchFamily="34" charset="-79"/>
                </a:rPr>
                <a:t>Department of Industrial Engineering</a:t>
              </a:r>
            </a:p>
          </p:txBody>
        </p:sp>
      </p:grpSp>
      <p:pic>
        <p:nvPicPr>
          <p:cNvPr id="18" name="Immagine 17">
            <a:extLst>
              <a:ext uri="{FF2B5EF4-FFF2-40B4-BE49-F238E27FC236}">
                <a16:creationId xmlns:a16="http://schemas.microsoft.com/office/drawing/2014/main" id="{042E594F-381A-467A-A62E-5F3BB5614845}"/>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2200"/>
                    </a14:imgEffect>
                  </a14:imgLayer>
                </a14:imgProps>
              </a:ext>
              <a:ext uri="{28A0092B-C50C-407E-A947-70E740481C1C}">
                <a14:useLocalDpi xmlns:a14="http://schemas.microsoft.com/office/drawing/2010/main" val="0"/>
              </a:ext>
            </a:extLst>
          </a:blip>
          <a:srcRect r="14505" b="31144"/>
          <a:stretch/>
        </p:blipFill>
        <p:spPr>
          <a:xfrm>
            <a:off x="4367809" y="2135841"/>
            <a:ext cx="7824192" cy="4722161"/>
          </a:xfrm>
          <a:prstGeom prst="rect">
            <a:avLst/>
          </a:prstGeom>
        </p:spPr>
      </p:pic>
      <p:sp>
        <p:nvSpPr>
          <p:cNvPr id="16" name="Rettangolo 15">
            <a:extLst>
              <a:ext uri="{FF2B5EF4-FFF2-40B4-BE49-F238E27FC236}">
                <a16:creationId xmlns:a16="http://schemas.microsoft.com/office/drawing/2014/main" id="{62350DA6-B782-458A-AB0B-A8AC5F7C891A}"/>
              </a:ext>
            </a:extLst>
          </p:cNvPr>
          <p:cNvSpPr/>
          <p:nvPr/>
        </p:nvSpPr>
        <p:spPr>
          <a:xfrm>
            <a:off x="1" y="-1"/>
            <a:ext cx="12162880" cy="980729"/>
          </a:xfrm>
          <a:prstGeom prst="rect">
            <a:avLst/>
          </a:prstGeom>
          <a:gradFill flip="none" rotWithShape="1">
            <a:gsLst>
              <a:gs pos="36000">
                <a:srgbClr val="85052D"/>
              </a:gs>
              <a:gs pos="15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08320" tIns="54160" rIns="108320" bIns="54160" rtlCol="0" anchor="ctr"/>
          <a:lstStyle/>
          <a:p>
            <a:pPr algn="ctr"/>
            <a:endParaRPr lang="it-IT" sz="1800"/>
          </a:p>
        </p:txBody>
      </p:sp>
      <p:pic>
        <p:nvPicPr>
          <p:cNvPr id="20" name="Immagine 19">
            <a:extLst>
              <a:ext uri="{FF2B5EF4-FFF2-40B4-BE49-F238E27FC236}">
                <a16:creationId xmlns:a16="http://schemas.microsoft.com/office/drawing/2014/main" id="{673254B6-4D5C-4F5B-BBB5-CF2FE5AD028B}"/>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ackgroundRemoval t="9735" b="97788" l="5830" r="96413"/>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119" y="-36119"/>
            <a:ext cx="969123" cy="980729"/>
          </a:xfrm>
          <a:prstGeom prst="rect">
            <a:avLst/>
          </a:prstGeom>
        </p:spPr>
      </p:pic>
      <p:grpSp>
        <p:nvGrpSpPr>
          <p:cNvPr id="21" name="Gruppo 20">
            <a:extLst>
              <a:ext uri="{FF2B5EF4-FFF2-40B4-BE49-F238E27FC236}">
                <a16:creationId xmlns:a16="http://schemas.microsoft.com/office/drawing/2014/main" id="{A7B11BEC-2D7F-439E-9140-234A0AC20593}"/>
              </a:ext>
            </a:extLst>
          </p:cNvPr>
          <p:cNvGrpSpPr/>
          <p:nvPr/>
        </p:nvGrpSpPr>
        <p:grpSpPr>
          <a:xfrm>
            <a:off x="1221383" y="138567"/>
            <a:ext cx="3169675" cy="672813"/>
            <a:chOff x="3667768" y="1532217"/>
            <a:chExt cx="2457399" cy="1099227"/>
          </a:xfrm>
        </p:grpSpPr>
        <p:sp>
          <p:nvSpPr>
            <p:cNvPr id="22" name="CasellaDiTesto 21">
              <a:extLst>
                <a:ext uri="{FF2B5EF4-FFF2-40B4-BE49-F238E27FC236}">
                  <a16:creationId xmlns:a16="http://schemas.microsoft.com/office/drawing/2014/main" id="{948A84EB-7113-4A3B-90DF-1D4C98AFD0FA}"/>
                </a:ext>
              </a:extLst>
            </p:cNvPr>
            <p:cNvSpPr txBox="1"/>
            <p:nvPr/>
          </p:nvSpPr>
          <p:spPr>
            <a:xfrm>
              <a:off x="3694868" y="1532217"/>
              <a:ext cx="2403194" cy="653691"/>
            </a:xfrm>
            <a:prstGeom prst="rect">
              <a:avLst/>
            </a:prstGeom>
            <a:noFill/>
          </p:spPr>
          <p:txBody>
            <a:bodyPr wrap="none" rtlCol="0">
              <a:spAutoFit/>
            </a:bodyPr>
            <a:lstStyle/>
            <a:p>
              <a:pPr algn="ctr"/>
              <a:r>
                <a:rPr lang="it-IT" sz="2000" spc="-237" dirty="0">
                  <a:solidFill>
                    <a:schemeClr val="bg1"/>
                  </a:solidFill>
                  <a:latin typeface="Narkisim" panose="020E0502050101010101" pitchFamily="34" charset="-79"/>
                  <a:cs typeface="Narkisim" panose="020E0502050101010101" pitchFamily="34" charset="-79"/>
                </a:rPr>
                <a:t>U N I V E R S I T Y   O F  T R E N T O</a:t>
              </a:r>
            </a:p>
          </p:txBody>
        </p:sp>
        <p:cxnSp>
          <p:nvCxnSpPr>
            <p:cNvPr id="23" name="Connettore 1 13">
              <a:extLst>
                <a:ext uri="{FF2B5EF4-FFF2-40B4-BE49-F238E27FC236}">
                  <a16:creationId xmlns:a16="http://schemas.microsoft.com/office/drawing/2014/main" id="{451AF526-579D-44D1-8926-DF9893FFD5CF}"/>
                </a:ext>
              </a:extLst>
            </p:cNvPr>
            <p:cNvCxnSpPr/>
            <p:nvPr/>
          </p:nvCxnSpPr>
          <p:spPr>
            <a:xfrm>
              <a:off x="3667768" y="2128605"/>
              <a:ext cx="2457399"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24" name="CasellaDiTesto 23">
              <a:extLst>
                <a:ext uri="{FF2B5EF4-FFF2-40B4-BE49-F238E27FC236}">
                  <a16:creationId xmlns:a16="http://schemas.microsoft.com/office/drawing/2014/main" id="{AF2F7D3A-8D32-4785-9B65-0B41F411DF2B}"/>
                </a:ext>
              </a:extLst>
            </p:cNvPr>
            <p:cNvSpPr txBox="1"/>
            <p:nvPr/>
          </p:nvSpPr>
          <p:spPr>
            <a:xfrm>
              <a:off x="3967483" y="2128605"/>
              <a:ext cx="1857960" cy="502839"/>
            </a:xfrm>
            <a:prstGeom prst="rect">
              <a:avLst/>
            </a:prstGeom>
            <a:noFill/>
          </p:spPr>
          <p:txBody>
            <a:bodyPr wrap="none" rtlCol="0">
              <a:spAutoFit/>
            </a:bodyPr>
            <a:lstStyle/>
            <a:p>
              <a:pPr algn="ctr"/>
              <a:r>
                <a:rPr lang="en-US" sz="1400" cap="small" spc="-119" dirty="0">
                  <a:solidFill>
                    <a:schemeClr val="bg1"/>
                  </a:solidFill>
                  <a:cs typeface="Narkisim" panose="020E0502050101010101" pitchFamily="34" charset="-79"/>
                </a:rPr>
                <a:t>Department of Industrial Engineering</a:t>
              </a:r>
            </a:p>
          </p:txBody>
        </p:sp>
      </p:grpSp>
    </p:spTree>
    <p:extLst>
      <p:ext uri="{BB962C8B-B14F-4D97-AF65-F5344CB8AC3E}">
        <p14:creationId xmlns:p14="http://schemas.microsoft.com/office/powerpoint/2010/main" val="324616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9"/>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A21BAE-7A1B-C24D-99A0-0D44B4E7CD19}" type="datetime1">
              <a:rPr lang="it-IT" smtClean="0"/>
              <a:t>02/11/21</a:t>
            </a:fld>
            <a:endParaRPr lang="en-GB"/>
          </a:p>
        </p:txBody>
      </p:sp>
      <p:sp>
        <p:nvSpPr>
          <p:cNvPr id="6" name="Segnaposto piè di pagina 5"/>
          <p:cNvSpPr>
            <a:spLocks noGrp="1"/>
          </p:cNvSpPr>
          <p:nvPr>
            <p:ph type="ftr" sz="quarter" idx="11"/>
          </p:nvPr>
        </p:nvSpPr>
        <p:spPr/>
        <p:txBody>
          <a:bodyPr/>
          <a:lstStyle/>
          <a:p>
            <a:endParaRPr lang="en-GB"/>
          </a:p>
        </p:txBody>
      </p:sp>
      <p:sp>
        <p:nvSpPr>
          <p:cNvPr id="7" name="Segnaposto numero diapositiva 6"/>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179248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994D655-8625-C94E-8E65-1906D3821DE4}" type="datetime1">
              <a:rPr lang="it-IT" smtClean="0"/>
              <a:t>02/11/21</a:t>
            </a:fld>
            <a:endParaRPr lang="en-GB"/>
          </a:p>
        </p:txBody>
      </p:sp>
      <p:sp>
        <p:nvSpPr>
          <p:cNvPr id="5" name="Segnaposto piè di pagina 4"/>
          <p:cNvSpPr>
            <a:spLocks noGrp="1"/>
          </p:cNvSpPr>
          <p:nvPr>
            <p:ph type="ftr" sz="quarter" idx="11"/>
          </p:nvPr>
        </p:nvSpPr>
        <p:spPr/>
        <p:txBody>
          <a:bodyPr/>
          <a:lstStyle/>
          <a:p>
            <a:endParaRPr lang="en-GB"/>
          </a:p>
        </p:txBody>
      </p:sp>
      <p:sp>
        <p:nvSpPr>
          <p:cNvPr id="6" name="Segnaposto numero diapositiva 5"/>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3343485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17F9E203-66BC-B345-A2E5-13A736535C65}" type="datetime1">
              <a:rPr lang="it-IT" smtClean="0"/>
              <a:t>02/11/21</a:t>
            </a:fld>
            <a:endParaRPr lang="en-GB"/>
          </a:p>
        </p:txBody>
      </p:sp>
      <p:sp>
        <p:nvSpPr>
          <p:cNvPr id="5" name="Segnaposto piè di pagina 4"/>
          <p:cNvSpPr>
            <a:spLocks noGrp="1"/>
          </p:cNvSpPr>
          <p:nvPr>
            <p:ph type="ftr" sz="quarter" idx="11"/>
          </p:nvPr>
        </p:nvSpPr>
        <p:spPr/>
        <p:txBody>
          <a:bodyPr/>
          <a:lstStyle/>
          <a:p>
            <a:endParaRPr lang="en-GB"/>
          </a:p>
        </p:txBody>
      </p:sp>
      <p:sp>
        <p:nvSpPr>
          <p:cNvPr id="6" name="Segnaposto numero diapositiva 5"/>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1571532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022632" y="1140174"/>
            <a:ext cx="10363200" cy="1470025"/>
          </a:xfrm>
        </p:spPr>
        <p:txBody>
          <a:bodyPr>
            <a:normAutofit/>
          </a:bodyPr>
          <a:lstStyle>
            <a:lvl1pPr algn="ctr" defTabSz="914377" rtl="0" eaLnBrk="1" latinLnBrk="0" hangingPunct="1">
              <a:spcBef>
                <a:spcPct val="0"/>
              </a:spcBef>
              <a:buNone/>
              <a:defRPr lang="it-IT" sz="2700" b="1" kern="1200" dirty="0">
                <a:solidFill>
                  <a:srgbClr val="85052D"/>
                </a:solidFill>
                <a:latin typeface="DejaVu Serif Condensed" panose="02060606050605020204" pitchFamily="18" charset="0"/>
                <a:ea typeface="DejaVu Serif Condensed" panose="02060606050605020204" pitchFamily="18" charset="0"/>
                <a:cs typeface="+mj-cs"/>
              </a:defRPr>
            </a:lvl1pPr>
          </a:lstStyle>
          <a:p>
            <a:r>
              <a:rPr lang="it-IT"/>
              <a:t>Fare clic per modificare lo stile del titolo dello schema</a:t>
            </a:r>
            <a:endParaRPr lang="it-IT" dirty="0"/>
          </a:p>
        </p:txBody>
      </p:sp>
      <p:sp>
        <p:nvSpPr>
          <p:cNvPr id="4" name="Segnaposto data 3"/>
          <p:cNvSpPr>
            <a:spLocks noGrp="1"/>
          </p:cNvSpPr>
          <p:nvPr>
            <p:ph type="dt" sz="half" idx="10"/>
          </p:nvPr>
        </p:nvSpPr>
        <p:spPr/>
        <p:txBody>
          <a:bodyPr/>
          <a:lstStyle/>
          <a:p>
            <a:fld id="{4B85BDFD-86AB-C245-968A-10DDE18B67C7}" type="datetime1">
              <a:rPr lang="it-IT" smtClean="0"/>
              <a:t>02/11/21</a:t>
            </a:fld>
            <a:endParaRPr lang="en-GB"/>
          </a:p>
        </p:txBody>
      </p:sp>
      <p:sp>
        <p:nvSpPr>
          <p:cNvPr id="5" name="Segnaposto piè di pagina 4"/>
          <p:cNvSpPr>
            <a:spLocks noGrp="1"/>
          </p:cNvSpPr>
          <p:nvPr>
            <p:ph type="ftr" sz="quarter" idx="11"/>
          </p:nvPr>
        </p:nvSpPr>
        <p:spPr/>
        <p:txBody>
          <a:bodyPr/>
          <a:lstStyle/>
          <a:p>
            <a:endParaRPr lang="en-GB"/>
          </a:p>
        </p:txBody>
      </p:sp>
      <p:sp>
        <p:nvSpPr>
          <p:cNvPr id="6" name="Segnaposto numero diapositiva 5"/>
          <p:cNvSpPr>
            <a:spLocks noGrp="1"/>
          </p:cNvSpPr>
          <p:nvPr>
            <p:ph type="sldNum" sz="quarter" idx="12"/>
          </p:nvPr>
        </p:nvSpPr>
        <p:spPr/>
        <p:txBody>
          <a:bodyPr/>
          <a:lstStyle/>
          <a:p>
            <a:fld id="{2C90D592-87F5-CC4E-B82E-C3462EB62790}" type="slidenum">
              <a:rPr lang="en-GB" smtClean="0"/>
              <a:t>‹N›</a:t>
            </a:fld>
            <a:endParaRPr lang="en-GB"/>
          </a:p>
        </p:txBody>
      </p:sp>
      <p:sp>
        <p:nvSpPr>
          <p:cNvPr id="7" name="Rettangolo 6">
            <a:extLst>
              <a:ext uri="{FF2B5EF4-FFF2-40B4-BE49-F238E27FC236}">
                <a16:creationId xmlns:a16="http://schemas.microsoft.com/office/drawing/2014/main" id="{5CA2800A-28C9-4F92-B132-53D51A438AD3}"/>
              </a:ext>
            </a:extLst>
          </p:cNvPr>
          <p:cNvSpPr/>
          <p:nvPr/>
        </p:nvSpPr>
        <p:spPr>
          <a:xfrm>
            <a:off x="0" y="0"/>
            <a:ext cx="12192000" cy="713059"/>
          </a:xfrm>
          <a:prstGeom prst="rect">
            <a:avLst/>
          </a:prstGeom>
          <a:gradFill flip="none" rotWithShape="1">
            <a:gsLst>
              <a:gs pos="34000">
                <a:srgbClr val="85052D"/>
              </a:gs>
              <a:gs pos="1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08320" tIns="54160" rIns="108320" bIns="54160" rtlCol="0" anchor="ctr"/>
          <a:lstStyle/>
          <a:p>
            <a:pPr algn="ctr"/>
            <a:endParaRPr lang="it-IT" sz="1800"/>
          </a:p>
        </p:txBody>
      </p:sp>
      <p:pic>
        <p:nvPicPr>
          <p:cNvPr id="10" name="Immagine 9">
            <a:extLst>
              <a:ext uri="{FF2B5EF4-FFF2-40B4-BE49-F238E27FC236}">
                <a16:creationId xmlns:a16="http://schemas.microsoft.com/office/drawing/2014/main" id="{29BFBA2C-8480-4BE6-9712-72A4FD4FF26C}"/>
              </a:ext>
            </a:extLst>
          </p:cNvPr>
          <p:cNvPicPr>
            <a:picLocks noChangeAspect="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backgroundRemoval t="9735" b="97788" l="5830" r="96413"/>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4247" y="-68496"/>
            <a:ext cx="751643" cy="760645"/>
          </a:xfrm>
          <a:prstGeom prst="rect">
            <a:avLst/>
          </a:prstGeom>
        </p:spPr>
      </p:pic>
      <p:grpSp>
        <p:nvGrpSpPr>
          <p:cNvPr id="11" name="Gruppo 10">
            <a:extLst>
              <a:ext uri="{FF2B5EF4-FFF2-40B4-BE49-F238E27FC236}">
                <a16:creationId xmlns:a16="http://schemas.microsoft.com/office/drawing/2014/main" id="{4345BE3A-DBEC-4DE4-A423-AA26A68AB6E4}"/>
              </a:ext>
            </a:extLst>
          </p:cNvPr>
          <p:cNvGrpSpPr/>
          <p:nvPr/>
        </p:nvGrpSpPr>
        <p:grpSpPr>
          <a:xfrm>
            <a:off x="820136" y="5032"/>
            <a:ext cx="3169675" cy="672813"/>
            <a:chOff x="3667768" y="1532217"/>
            <a:chExt cx="2457399" cy="1099227"/>
          </a:xfrm>
        </p:grpSpPr>
        <p:sp>
          <p:nvSpPr>
            <p:cNvPr id="12" name="CasellaDiTesto 11">
              <a:extLst>
                <a:ext uri="{FF2B5EF4-FFF2-40B4-BE49-F238E27FC236}">
                  <a16:creationId xmlns:a16="http://schemas.microsoft.com/office/drawing/2014/main" id="{9497A9C5-4E35-48CB-A4DB-12CF12C35518}"/>
                </a:ext>
              </a:extLst>
            </p:cNvPr>
            <p:cNvSpPr txBox="1"/>
            <p:nvPr/>
          </p:nvSpPr>
          <p:spPr>
            <a:xfrm>
              <a:off x="3694868" y="1532217"/>
              <a:ext cx="2403194" cy="653691"/>
            </a:xfrm>
            <a:prstGeom prst="rect">
              <a:avLst/>
            </a:prstGeom>
            <a:noFill/>
          </p:spPr>
          <p:txBody>
            <a:bodyPr wrap="none" rtlCol="0">
              <a:spAutoFit/>
            </a:bodyPr>
            <a:lstStyle/>
            <a:p>
              <a:pPr algn="ctr"/>
              <a:r>
                <a:rPr lang="it-IT" sz="2000" spc="-237" dirty="0">
                  <a:solidFill>
                    <a:schemeClr val="bg1"/>
                  </a:solidFill>
                  <a:latin typeface="Narkisim" panose="020E0502050101010101" pitchFamily="34" charset="-79"/>
                  <a:cs typeface="Narkisim" panose="020E0502050101010101" pitchFamily="34" charset="-79"/>
                </a:rPr>
                <a:t>U N I V E R S I T Y   O F  T R E N T O</a:t>
              </a:r>
            </a:p>
          </p:txBody>
        </p:sp>
        <p:cxnSp>
          <p:nvCxnSpPr>
            <p:cNvPr id="13" name="Connettore 1 13">
              <a:extLst>
                <a:ext uri="{FF2B5EF4-FFF2-40B4-BE49-F238E27FC236}">
                  <a16:creationId xmlns:a16="http://schemas.microsoft.com/office/drawing/2014/main" id="{6B8D7C35-2C1D-4C70-84BA-3179086D60DC}"/>
                </a:ext>
              </a:extLst>
            </p:cNvPr>
            <p:cNvCxnSpPr/>
            <p:nvPr/>
          </p:nvCxnSpPr>
          <p:spPr>
            <a:xfrm>
              <a:off x="3667768" y="2128605"/>
              <a:ext cx="2457399"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24B789A9-CD16-4E48-B7C9-5F0DC965C4F6}"/>
                </a:ext>
              </a:extLst>
            </p:cNvPr>
            <p:cNvSpPr txBox="1"/>
            <p:nvPr/>
          </p:nvSpPr>
          <p:spPr>
            <a:xfrm>
              <a:off x="3967483" y="2128605"/>
              <a:ext cx="1857960" cy="502839"/>
            </a:xfrm>
            <a:prstGeom prst="rect">
              <a:avLst/>
            </a:prstGeom>
            <a:noFill/>
          </p:spPr>
          <p:txBody>
            <a:bodyPr wrap="none" rtlCol="0">
              <a:spAutoFit/>
            </a:bodyPr>
            <a:lstStyle/>
            <a:p>
              <a:pPr algn="ctr"/>
              <a:r>
                <a:rPr lang="en-US" sz="1400" cap="small" spc="-119" dirty="0">
                  <a:solidFill>
                    <a:schemeClr val="bg1"/>
                  </a:solidFill>
                  <a:cs typeface="Narkisim" panose="020E0502050101010101" pitchFamily="34" charset="-79"/>
                </a:rPr>
                <a:t>Department of Industrial Engineering</a:t>
              </a:r>
            </a:p>
          </p:txBody>
        </p:sp>
      </p:grpSp>
      <p:pic>
        <p:nvPicPr>
          <p:cNvPr id="18" name="Immagine 17">
            <a:extLst>
              <a:ext uri="{FF2B5EF4-FFF2-40B4-BE49-F238E27FC236}">
                <a16:creationId xmlns:a16="http://schemas.microsoft.com/office/drawing/2014/main" id="{042E594F-381A-467A-A62E-5F3BB5614845}"/>
              </a:ext>
            </a:extLst>
          </p:cNvPr>
          <p:cNvPicPr>
            <a:picLocks/>
          </p:cNvPicPr>
          <p:nvPr/>
        </p:nvPicPr>
        <p:blipFill rotWithShape="1">
          <a:blip r:embed="rId4">
            <a:alphaModFix amt="7000"/>
            <a:extLst>
              <a:ext uri="{BEBA8EAE-BF5A-486C-A8C5-ECC9F3942E4B}">
                <a14:imgProps xmlns:a14="http://schemas.microsoft.com/office/drawing/2010/main">
                  <a14:imgLayer r:embed="rId5">
                    <a14:imgEffect>
                      <a14:colorTemperature colorTemp="2200"/>
                    </a14:imgEffect>
                  </a14:imgLayer>
                </a14:imgProps>
              </a:ext>
              <a:ext uri="{28A0092B-C50C-407E-A947-70E740481C1C}">
                <a14:useLocalDpi xmlns:a14="http://schemas.microsoft.com/office/drawing/2010/main" val="0"/>
              </a:ext>
            </a:extLst>
          </a:blip>
          <a:srcRect r="14505" b="31144"/>
          <a:stretch/>
        </p:blipFill>
        <p:spPr>
          <a:xfrm>
            <a:off x="4367810" y="2135839"/>
            <a:ext cx="7791604" cy="5223508"/>
          </a:xfrm>
          <a:prstGeom prst="rect">
            <a:avLst/>
          </a:prstGeom>
        </p:spPr>
      </p:pic>
      <p:sp>
        <p:nvSpPr>
          <p:cNvPr id="19" name="Segnaposto contenuto 18">
            <a:extLst>
              <a:ext uri="{FF2B5EF4-FFF2-40B4-BE49-F238E27FC236}">
                <a16:creationId xmlns:a16="http://schemas.microsoft.com/office/drawing/2014/main" id="{159E7255-3259-EC42-9DD4-1B56AA6EE68C}"/>
              </a:ext>
            </a:extLst>
          </p:cNvPr>
          <p:cNvSpPr>
            <a:spLocks noGrp="1"/>
          </p:cNvSpPr>
          <p:nvPr>
            <p:ph sz="quarter" idx="13"/>
          </p:nvPr>
        </p:nvSpPr>
        <p:spPr>
          <a:xfrm>
            <a:off x="609600" y="3141664"/>
            <a:ext cx="10972800" cy="3024187"/>
          </a:xfrm>
        </p:spPr>
        <p:txBody>
          <a:bodyPr>
            <a:normAutofit/>
          </a:bodyPr>
          <a:lstStyle>
            <a:lvl1pPr>
              <a:defRPr sz="2000"/>
            </a:lvl1pPr>
          </a:lstStyle>
          <a:p>
            <a:pPr lvl="0"/>
            <a:r>
              <a:rPr lang="it-IT"/>
              <a:t>Fare clic per modificare gli stili del testo dello schema</a:t>
            </a:r>
          </a:p>
        </p:txBody>
      </p:sp>
    </p:spTree>
    <p:extLst>
      <p:ext uri="{BB962C8B-B14F-4D97-AF65-F5344CB8AC3E}">
        <p14:creationId xmlns:p14="http://schemas.microsoft.com/office/powerpoint/2010/main" val="374716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FC3D4E1F-85BE-654B-B32A-3CB3CF766D2F}" type="datetime1">
              <a:rPr lang="it-IT" smtClean="0"/>
              <a:t>02/11/21</a:t>
            </a:fld>
            <a:endParaRPr lang="en-GB"/>
          </a:p>
        </p:txBody>
      </p:sp>
      <p:sp>
        <p:nvSpPr>
          <p:cNvPr id="5" name="Segnaposto piè di pagina 4"/>
          <p:cNvSpPr>
            <a:spLocks noGrp="1"/>
          </p:cNvSpPr>
          <p:nvPr>
            <p:ph type="ftr" sz="quarter" idx="11"/>
          </p:nvPr>
        </p:nvSpPr>
        <p:spPr/>
        <p:txBody>
          <a:bodyPr/>
          <a:lstStyle/>
          <a:p>
            <a:endParaRPr lang="en-GB"/>
          </a:p>
        </p:txBody>
      </p:sp>
      <p:sp>
        <p:nvSpPr>
          <p:cNvPr id="6" name="Segnaposto numero diapositiva 5"/>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3330071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F52E900C-67AB-5144-A691-C603E3D2C019}" type="datetime1">
              <a:rPr lang="it-IT" smtClean="0"/>
              <a:t>02/11/21</a:t>
            </a:fld>
            <a:endParaRPr lang="en-GB"/>
          </a:p>
        </p:txBody>
      </p:sp>
      <p:sp>
        <p:nvSpPr>
          <p:cNvPr id="5" name="Segnaposto piè di pagina 4"/>
          <p:cNvSpPr>
            <a:spLocks noGrp="1"/>
          </p:cNvSpPr>
          <p:nvPr>
            <p:ph type="ftr" sz="quarter" idx="11"/>
          </p:nvPr>
        </p:nvSpPr>
        <p:spPr/>
        <p:txBody>
          <a:bodyPr/>
          <a:lstStyle/>
          <a:p>
            <a:endParaRPr lang="en-GB"/>
          </a:p>
        </p:txBody>
      </p:sp>
      <p:sp>
        <p:nvSpPr>
          <p:cNvPr id="6" name="Segnaposto numero diapositiva 5"/>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372998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EFC97CBC-CF69-1248-B197-C7E6EA3560DA}" type="datetime1">
              <a:rPr lang="it-IT" smtClean="0"/>
              <a:t>02/11/21</a:t>
            </a:fld>
            <a:endParaRPr lang="en-GB"/>
          </a:p>
        </p:txBody>
      </p:sp>
      <p:sp>
        <p:nvSpPr>
          <p:cNvPr id="6" name="Segnaposto piè di pagina 5"/>
          <p:cNvSpPr>
            <a:spLocks noGrp="1"/>
          </p:cNvSpPr>
          <p:nvPr>
            <p:ph type="ftr" sz="quarter" idx="11"/>
          </p:nvPr>
        </p:nvSpPr>
        <p:spPr/>
        <p:txBody>
          <a:bodyPr/>
          <a:lstStyle/>
          <a:p>
            <a:endParaRPr lang="en-GB"/>
          </a:p>
        </p:txBody>
      </p:sp>
      <p:sp>
        <p:nvSpPr>
          <p:cNvPr id="7" name="Segnaposto numero diapositiva 6"/>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136455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 dello schema</a:t>
            </a:r>
          </a:p>
        </p:txBody>
      </p:sp>
      <p:sp>
        <p:nvSpPr>
          <p:cNvPr id="3" name="Segnaposto testo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835C675B-B665-AD49-A3C6-6E7681EA7BF5}" type="datetime1">
              <a:rPr lang="it-IT" smtClean="0"/>
              <a:t>02/11/21</a:t>
            </a:fld>
            <a:endParaRPr lang="en-GB"/>
          </a:p>
        </p:txBody>
      </p:sp>
      <p:sp>
        <p:nvSpPr>
          <p:cNvPr id="8" name="Segnaposto piè di pagina 7"/>
          <p:cNvSpPr>
            <a:spLocks noGrp="1"/>
          </p:cNvSpPr>
          <p:nvPr>
            <p:ph type="ftr" sz="quarter" idx="11"/>
          </p:nvPr>
        </p:nvSpPr>
        <p:spPr/>
        <p:txBody>
          <a:bodyPr/>
          <a:lstStyle/>
          <a:p>
            <a:endParaRPr lang="en-GB"/>
          </a:p>
        </p:txBody>
      </p:sp>
      <p:sp>
        <p:nvSpPr>
          <p:cNvPr id="9" name="Segnaposto numero diapositiva 8"/>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211023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4CDB260D-9B37-254F-BBBA-B575D2D388D3}" type="datetime1">
              <a:rPr lang="it-IT" smtClean="0"/>
              <a:t>02/11/21</a:t>
            </a:fld>
            <a:endParaRPr lang="en-GB"/>
          </a:p>
        </p:txBody>
      </p:sp>
      <p:sp>
        <p:nvSpPr>
          <p:cNvPr id="4" name="Segnaposto piè di pagina 3"/>
          <p:cNvSpPr>
            <a:spLocks noGrp="1"/>
          </p:cNvSpPr>
          <p:nvPr>
            <p:ph type="ftr" sz="quarter" idx="11"/>
          </p:nvPr>
        </p:nvSpPr>
        <p:spPr/>
        <p:txBody>
          <a:bodyPr/>
          <a:lstStyle/>
          <a:p>
            <a:endParaRPr lang="en-GB"/>
          </a:p>
        </p:txBody>
      </p:sp>
      <p:sp>
        <p:nvSpPr>
          <p:cNvPr id="5" name="Segnaposto numero diapositiva 4"/>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377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D98C4E7-5F40-B44B-964A-3C5834059463}" type="datetime1">
              <a:rPr lang="it-IT" smtClean="0"/>
              <a:t>02/11/21</a:t>
            </a:fld>
            <a:endParaRPr lang="en-GB"/>
          </a:p>
        </p:txBody>
      </p:sp>
      <p:sp>
        <p:nvSpPr>
          <p:cNvPr id="3" name="Segnaposto piè di pagina 2"/>
          <p:cNvSpPr>
            <a:spLocks noGrp="1"/>
          </p:cNvSpPr>
          <p:nvPr>
            <p:ph type="ftr" sz="quarter" idx="11"/>
          </p:nvPr>
        </p:nvSpPr>
        <p:spPr/>
        <p:txBody>
          <a:bodyPr/>
          <a:lstStyle/>
          <a:p>
            <a:endParaRPr lang="en-GB"/>
          </a:p>
        </p:txBody>
      </p:sp>
      <p:sp>
        <p:nvSpPr>
          <p:cNvPr id="4" name="Segnaposto numero diapositiva 3"/>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301128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2" y="273049"/>
            <a:ext cx="4011084" cy="1162051"/>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18691C8B-D2B4-E74C-9287-F2A706EEBA43}" type="datetime1">
              <a:rPr lang="it-IT" smtClean="0"/>
              <a:t>02/11/21</a:t>
            </a:fld>
            <a:endParaRPr lang="en-GB"/>
          </a:p>
        </p:txBody>
      </p:sp>
      <p:sp>
        <p:nvSpPr>
          <p:cNvPr id="6" name="Segnaposto piè di pagina 5"/>
          <p:cNvSpPr>
            <a:spLocks noGrp="1"/>
          </p:cNvSpPr>
          <p:nvPr>
            <p:ph type="ftr" sz="quarter" idx="11"/>
          </p:nvPr>
        </p:nvSpPr>
        <p:spPr/>
        <p:txBody>
          <a:bodyPr/>
          <a:lstStyle/>
          <a:p>
            <a:endParaRPr lang="en-GB"/>
          </a:p>
        </p:txBody>
      </p:sp>
      <p:sp>
        <p:nvSpPr>
          <p:cNvPr id="7" name="Segnaposto numero diapositiva 6"/>
          <p:cNvSpPr>
            <a:spLocks noGrp="1"/>
          </p:cNvSpPr>
          <p:nvPr>
            <p:ph type="sldNum" sz="quarter" idx="12"/>
          </p:nvPr>
        </p:nvSpPr>
        <p:spPr/>
        <p:txBody>
          <a:bodyPr/>
          <a:lstStyle/>
          <a:p>
            <a:fld id="{2C90D592-87F5-CC4E-B82E-C3462EB62790}" type="slidenum">
              <a:rPr lang="en-GB" smtClean="0"/>
              <a:t>‹N›</a:t>
            </a:fld>
            <a:endParaRPr lang="en-GB"/>
          </a:p>
        </p:txBody>
      </p:sp>
    </p:spTree>
    <p:extLst>
      <p:ext uri="{BB962C8B-B14F-4D97-AF65-F5344CB8AC3E}">
        <p14:creationId xmlns:p14="http://schemas.microsoft.com/office/powerpoint/2010/main" val="532354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CC688-FF0F-B948-B312-77D5C8B88B33}" type="datetime1">
              <a:rPr lang="it-IT" smtClean="0"/>
              <a:t>02/11/21</a:t>
            </a:fld>
            <a:endParaRPr lang="en-GB"/>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0D592-87F5-CC4E-B82E-C3462EB62790}" type="slidenum">
              <a:rPr lang="en-GB" smtClean="0"/>
              <a:t>‹N›</a:t>
            </a:fld>
            <a:endParaRPr lang="en-GB"/>
          </a:p>
        </p:txBody>
      </p:sp>
    </p:spTree>
    <p:extLst>
      <p:ext uri="{BB962C8B-B14F-4D97-AF65-F5344CB8AC3E}">
        <p14:creationId xmlns:p14="http://schemas.microsoft.com/office/powerpoint/2010/main" val="3463547497"/>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openmv/openmv.g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openmv.io/products/openmv-cam-h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t.com/en/development-tools/stm32cubem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st.com/en/embedded-software/x-cube-ai.html#get-softwa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rm.com/tools-and-software/open-source-software/developer-tools/gnu-toolchain/gnu-rm/downloads" TargetMode="External"/><Relationship Id="rId2" Type="http://schemas.openxmlformats.org/officeDocument/2006/relationships/hyperlink" Target="https://openmv.io/pages/downloa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F00B77-8C8F-754A-AD84-922EAE95BC04}"/>
              </a:ext>
            </a:extLst>
          </p:cNvPr>
          <p:cNvSpPr>
            <a:spLocks noGrp="1"/>
          </p:cNvSpPr>
          <p:nvPr>
            <p:ph type="ctrTitle"/>
          </p:nvPr>
        </p:nvSpPr>
        <p:spPr>
          <a:xfrm>
            <a:off x="914400" y="2693987"/>
            <a:ext cx="10363200" cy="1470025"/>
          </a:xfrm>
        </p:spPr>
        <p:txBody>
          <a:bodyPr>
            <a:normAutofit/>
          </a:bodyPr>
          <a:lstStyle/>
          <a:p>
            <a:r>
              <a:rPr lang="en-GB" sz="4400" dirty="0"/>
              <a:t>ML on </a:t>
            </a:r>
            <a:r>
              <a:rPr lang="en-GB" sz="4400" dirty="0" err="1"/>
              <a:t>OpenMV</a:t>
            </a:r>
            <a:r>
              <a:rPr lang="en-GB" sz="4400" dirty="0"/>
              <a:t> Cam H7(+) with STM32 Cube AI</a:t>
            </a:r>
          </a:p>
        </p:txBody>
      </p:sp>
      <p:sp>
        <p:nvSpPr>
          <p:cNvPr id="3" name="Segnaposto numero diapositiva 2">
            <a:extLst>
              <a:ext uri="{FF2B5EF4-FFF2-40B4-BE49-F238E27FC236}">
                <a16:creationId xmlns:a16="http://schemas.microsoft.com/office/drawing/2014/main" id="{34B5A34A-2859-DD45-B28C-61448E4FA35B}"/>
              </a:ext>
            </a:extLst>
          </p:cNvPr>
          <p:cNvSpPr>
            <a:spLocks noGrp="1"/>
          </p:cNvSpPr>
          <p:nvPr>
            <p:ph type="sldNum" sz="quarter" idx="12"/>
          </p:nvPr>
        </p:nvSpPr>
        <p:spPr/>
        <p:txBody>
          <a:bodyPr/>
          <a:lstStyle/>
          <a:p>
            <a:fld id="{2C90D592-87F5-CC4E-B82E-C3462EB62790}" type="slidenum">
              <a:rPr lang="en-GB" smtClean="0"/>
              <a:t>1</a:t>
            </a:fld>
            <a:endParaRPr lang="en-GB"/>
          </a:p>
        </p:txBody>
      </p:sp>
    </p:spTree>
    <p:extLst>
      <p:ext uri="{BB962C8B-B14F-4D97-AF65-F5344CB8AC3E}">
        <p14:creationId xmlns:p14="http://schemas.microsoft.com/office/powerpoint/2010/main" val="255656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8EB05B-BF20-3944-8A99-98D7A2B52EB7}"/>
              </a:ext>
            </a:extLst>
          </p:cNvPr>
          <p:cNvSpPr>
            <a:spLocks noGrp="1"/>
          </p:cNvSpPr>
          <p:nvPr>
            <p:ph type="ctrTitle"/>
          </p:nvPr>
        </p:nvSpPr>
        <p:spPr>
          <a:xfrm>
            <a:off x="914400" y="778928"/>
            <a:ext cx="10363200" cy="609607"/>
          </a:xfrm>
        </p:spPr>
        <p:txBody>
          <a:bodyPr>
            <a:normAutofit/>
          </a:bodyPr>
          <a:lstStyle/>
          <a:p>
            <a:r>
              <a:rPr lang="en-GB" dirty="0"/>
              <a:t>Analyse NN (optional)</a:t>
            </a:r>
          </a:p>
        </p:txBody>
      </p:sp>
      <p:sp>
        <p:nvSpPr>
          <p:cNvPr id="4" name="Segnaposto contenuto 3">
            <a:extLst>
              <a:ext uri="{FF2B5EF4-FFF2-40B4-BE49-F238E27FC236}">
                <a16:creationId xmlns:a16="http://schemas.microsoft.com/office/drawing/2014/main" id="{2618F75D-39DF-2A47-B36F-49E660D6BA9B}"/>
              </a:ext>
            </a:extLst>
          </p:cNvPr>
          <p:cNvSpPr>
            <a:spLocks noGrp="1"/>
          </p:cNvSpPr>
          <p:nvPr>
            <p:ph sz="quarter" idx="13"/>
          </p:nvPr>
        </p:nvSpPr>
        <p:spPr>
          <a:xfrm>
            <a:off x="609600" y="1388535"/>
            <a:ext cx="11108267" cy="2201332"/>
          </a:xfrm>
        </p:spPr>
        <p:txBody>
          <a:bodyPr>
            <a:normAutofit/>
          </a:bodyPr>
          <a:lstStyle/>
          <a:p>
            <a:pPr marL="0" indent="0">
              <a:buNone/>
            </a:pPr>
            <a:r>
              <a:rPr lang="en-GB" dirty="0"/>
              <a:t>First of all, it is possible to analyse a NN model (e.g. .h5, .</a:t>
            </a:r>
            <a:r>
              <a:rPr lang="en-GB" dirty="0" err="1"/>
              <a:t>tflite</a:t>
            </a:r>
            <a:r>
              <a:rPr lang="en-GB" dirty="0"/>
              <a:t>) with </a:t>
            </a:r>
            <a:r>
              <a:rPr lang="en-GB" b="1" dirty="0" err="1"/>
              <a:t>CubeMX</a:t>
            </a:r>
            <a:r>
              <a:rPr lang="en-GB" b="1" dirty="0"/>
              <a:t>:</a:t>
            </a:r>
          </a:p>
          <a:p>
            <a:r>
              <a:rPr lang="en-GB" dirty="0"/>
              <a:t>Open it and click on “install or remove embedded software packages”, in “STMicroelectronics” tab choose X-CUBE-AI and install the latest version</a:t>
            </a:r>
          </a:p>
          <a:p>
            <a:r>
              <a:rPr lang="en-GB" dirty="0"/>
              <a:t>Open a new project and tick on “Enable” on the Artificial Intelligence tab</a:t>
            </a:r>
          </a:p>
          <a:p>
            <a:r>
              <a:rPr lang="en-GB" dirty="0"/>
              <a:t>Here, it is possible to simply analyse a NN model by browsing it. The program return the minimum flash and RAM size </a:t>
            </a:r>
          </a:p>
        </p:txBody>
      </p:sp>
      <p:pic>
        <p:nvPicPr>
          <p:cNvPr id="5" name="Immagine 4">
            <a:extLst>
              <a:ext uri="{FF2B5EF4-FFF2-40B4-BE49-F238E27FC236}">
                <a16:creationId xmlns:a16="http://schemas.microsoft.com/office/drawing/2014/main" id="{F315D639-BC50-5540-B9BA-E3A1C36846D7}"/>
              </a:ext>
            </a:extLst>
          </p:cNvPr>
          <p:cNvPicPr>
            <a:picLocks noChangeAspect="1"/>
          </p:cNvPicPr>
          <p:nvPr/>
        </p:nvPicPr>
        <p:blipFill>
          <a:blip r:embed="rId2"/>
          <a:stretch>
            <a:fillRect/>
          </a:stretch>
        </p:blipFill>
        <p:spPr>
          <a:xfrm>
            <a:off x="609600" y="3589867"/>
            <a:ext cx="5543585" cy="2902950"/>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68A937BC-53DD-1D48-A965-3B31E0BADFB7}"/>
              </a:ext>
            </a:extLst>
          </p:cNvPr>
          <p:cNvPicPr>
            <a:picLocks noChangeAspect="1"/>
          </p:cNvPicPr>
          <p:nvPr/>
        </p:nvPicPr>
        <p:blipFill>
          <a:blip r:embed="rId3"/>
          <a:stretch>
            <a:fillRect/>
          </a:stretch>
        </p:blipFill>
        <p:spPr>
          <a:xfrm>
            <a:off x="6153185" y="3640667"/>
            <a:ext cx="5507902" cy="2952512"/>
          </a:xfrm>
          <a:prstGeom prst="rect">
            <a:avLst/>
          </a:prstGeom>
        </p:spPr>
      </p:pic>
      <p:sp>
        <p:nvSpPr>
          <p:cNvPr id="9" name="Segnaposto numero diapositiva 8">
            <a:extLst>
              <a:ext uri="{FF2B5EF4-FFF2-40B4-BE49-F238E27FC236}">
                <a16:creationId xmlns:a16="http://schemas.microsoft.com/office/drawing/2014/main" id="{2E15E66B-626B-8B4F-A852-9A24D6EA952E}"/>
              </a:ext>
            </a:extLst>
          </p:cNvPr>
          <p:cNvSpPr>
            <a:spLocks noGrp="1"/>
          </p:cNvSpPr>
          <p:nvPr>
            <p:ph type="sldNum" sz="quarter" idx="12"/>
          </p:nvPr>
        </p:nvSpPr>
        <p:spPr/>
        <p:txBody>
          <a:bodyPr/>
          <a:lstStyle/>
          <a:p>
            <a:fld id="{2C90D592-87F5-CC4E-B82E-C3462EB62790}" type="slidenum">
              <a:rPr lang="en-GB" smtClean="0"/>
              <a:t>10</a:t>
            </a:fld>
            <a:endParaRPr lang="en-GB"/>
          </a:p>
        </p:txBody>
      </p:sp>
    </p:spTree>
    <p:extLst>
      <p:ext uri="{BB962C8B-B14F-4D97-AF65-F5344CB8AC3E}">
        <p14:creationId xmlns:p14="http://schemas.microsoft.com/office/powerpoint/2010/main" val="1412892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F7441-93D0-3D4B-8FA7-06C734D42FB8}"/>
              </a:ext>
            </a:extLst>
          </p:cNvPr>
          <p:cNvSpPr>
            <a:spLocks noGrp="1"/>
          </p:cNvSpPr>
          <p:nvPr>
            <p:ph type="ctrTitle"/>
          </p:nvPr>
        </p:nvSpPr>
        <p:spPr>
          <a:xfrm>
            <a:off x="914400" y="692149"/>
            <a:ext cx="10363200" cy="564448"/>
          </a:xfrm>
        </p:spPr>
        <p:txBody>
          <a:bodyPr/>
          <a:lstStyle/>
          <a:p>
            <a:r>
              <a:rPr lang="en-GB" dirty="0"/>
              <a:t>Download and prepare </a:t>
            </a:r>
            <a:r>
              <a:rPr lang="en-GB" dirty="0" err="1"/>
              <a:t>OpenMV</a:t>
            </a:r>
            <a:r>
              <a:rPr lang="en-GB" dirty="0"/>
              <a:t> project</a:t>
            </a:r>
          </a:p>
        </p:txBody>
      </p:sp>
      <p:sp>
        <p:nvSpPr>
          <p:cNvPr id="11" name="Segnaposto contenuto 10">
            <a:extLst>
              <a:ext uri="{FF2B5EF4-FFF2-40B4-BE49-F238E27FC236}">
                <a16:creationId xmlns:a16="http://schemas.microsoft.com/office/drawing/2014/main" id="{85F2A9E7-3A32-3D49-BB79-A59A9EBAA4AB}"/>
              </a:ext>
            </a:extLst>
          </p:cNvPr>
          <p:cNvSpPr>
            <a:spLocks noGrp="1"/>
          </p:cNvSpPr>
          <p:nvPr>
            <p:ph sz="quarter" idx="13"/>
          </p:nvPr>
        </p:nvSpPr>
        <p:spPr>
          <a:xfrm>
            <a:off x="609600" y="1256598"/>
            <a:ext cx="10476089" cy="1972024"/>
          </a:xfrm>
        </p:spPr>
        <p:txBody>
          <a:bodyPr>
            <a:normAutofit/>
          </a:bodyPr>
          <a:lstStyle/>
          <a:p>
            <a:pPr marL="0" indent="0">
              <a:buNone/>
            </a:pPr>
            <a:r>
              <a:rPr lang="en-GB" sz="1800" dirty="0"/>
              <a:t>It is necessary to add the </a:t>
            </a:r>
            <a:r>
              <a:rPr lang="en-GB" sz="1800" dirty="0" err="1"/>
              <a:t>OpenMV</a:t>
            </a:r>
            <a:r>
              <a:rPr lang="en-GB" sz="1800" dirty="0"/>
              <a:t> source code by cloning its git repository:</a:t>
            </a:r>
          </a:p>
          <a:p>
            <a:pPr marL="400041" lvl="1" indent="0">
              <a:buNone/>
            </a:pPr>
            <a:r>
              <a:rPr lang="en-GB" sz="1800" i="1" dirty="0"/>
              <a:t>cd </a:t>
            </a:r>
            <a:r>
              <a:rPr lang="en-GB" sz="1800" i="1" dirty="0" err="1"/>
              <a:t>openmv_workspace</a:t>
            </a:r>
            <a:endParaRPr lang="en-GB" sz="1800" i="1" dirty="0"/>
          </a:p>
          <a:p>
            <a:pPr marL="400041" lvl="1" indent="0">
              <a:buNone/>
            </a:pPr>
            <a:r>
              <a:rPr lang="en-GB" sz="1800" i="1" dirty="0"/>
              <a:t>git clone --recursive </a:t>
            </a:r>
            <a:r>
              <a:rPr lang="en-GB" sz="1800" i="1" dirty="0">
                <a:hlinkClick r:id="rId2">
                  <a:extLst>
                    <a:ext uri="{A12FA001-AC4F-418D-AE19-62706E023703}">
                      <ahyp:hlinkClr xmlns:ahyp="http://schemas.microsoft.com/office/drawing/2018/hyperlinkcolor" val="tx"/>
                    </a:ext>
                  </a:extLst>
                </a:hlinkClick>
              </a:rPr>
              <a:t>https://github.com/openmv/openmv.git</a:t>
            </a:r>
            <a:endParaRPr lang="en-GB" sz="1800" i="1" dirty="0"/>
          </a:p>
          <a:p>
            <a:pPr marL="400041" lvl="1" indent="0">
              <a:buNone/>
            </a:pPr>
            <a:r>
              <a:rPr lang="en-GB" sz="1800" i="1" dirty="0"/>
              <a:t>cd </a:t>
            </a:r>
            <a:r>
              <a:rPr lang="en-GB" sz="1800" i="1" dirty="0" err="1"/>
              <a:t>openmv</a:t>
            </a:r>
            <a:r>
              <a:rPr lang="en-GB" sz="1800" i="1" dirty="0"/>
              <a:t>/</a:t>
            </a:r>
            <a:r>
              <a:rPr lang="en-GB" sz="1800" i="1" dirty="0" err="1"/>
              <a:t>src</a:t>
            </a:r>
            <a:r>
              <a:rPr lang="en-GB" sz="1800" i="1" dirty="0"/>
              <a:t>/</a:t>
            </a:r>
            <a:r>
              <a:rPr lang="en-GB" sz="1800" i="1" dirty="0" err="1"/>
              <a:t>micropyhton</a:t>
            </a:r>
            <a:r>
              <a:rPr lang="en-GB" sz="1800" i="1" dirty="0"/>
              <a:t>/</a:t>
            </a:r>
            <a:r>
              <a:rPr lang="en-GB" sz="1800" i="1" dirty="0" err="1"/>
              <a:t>mpy</a:t>
            </a:r>
            <a:r>
              <a:rPr lang="en-GB" sz="1800" i="1" dirty="0"/>
              <a:t>-cross</a:t>
            </a:r>
          </a:p>
          <a:p>
            <a:pPr marL="400041" lvl="1" indent="0">
              <a:buNone/>
            </a:pPr>
            <a:r>
              <a:rPr lang="en-GB" sz="1800" i="1" dirty="0"/>
              <a:t>make</a:t>
            </a:r>
          </a:p>
        </p:txBody>
      </p:sp>
      <p:sp>
        <p:nvSpPr>
          <p:cNvPr id="3" name="Segnaposto numero diapositiva 2">
            <a:extLst>
              <a:ext uri="{FF2B5EF4-FFF2-40B4-BE49-F238E27FC236}">
                <a16:creationId xmlns:a16="http://schemas.microsoft.com/office/drawing/2014/main" id="{A17B4D55-5547-F746-A7C3-62BE81A0BADA}"/>
              </a:ext>
            </a:extLst>
          </p:cNvPr>
          <p:cNvSpPr>
            <a:spLocks noGrp="1"/>
          </p:cNvSpPr>
          <p:nvPr>
            <p:ph type="sldNum" sz="quarter" idx="12"/>
          </p:nvPr>
        </p:nvSpPr>
        <p:spPr/>
        <p:txBody>
          <a:bodyPr/>
          <a:lstStyle/>
          <a:p>
            <a:fld id="{2C90D592-87F5-CC4E-B82E-C3462EB62790}" type="slidenum">
              <a:rPr lang="en-GB" smtClean="0"/>
              <a:t>11</a:t>
            </a:fld>
            <a:endParaRPr lang="en-GB"/>
          </a:p>
        </p:txBody>
      </p:sp>
      <p:sp>
        <p:nvSpPr>
          <p:cNvPr id="5" name="Titolo 1">
            <a:extLst>
              <a:ext uri="{FF2B5EF4-FFF2-40B4-BE49-F238E27FC236}">
                <a16:creationId xmlns:a16="http://schemas.microsoft.com/office/drawing/2014/main" id="{090FCC41-5CF3-F940-A025-6553313D1CB0}"/>
              </a:ext>
            </a:extLst>
          </p:cNvPr>
          <p:cNvSpPr txBox="1">
            <a:spLocks/>
          </p:cNvSpPr>
          <p:nvPr/>
        </p:nvSpPr>
        <p:spPr>
          <a:xfrm>
            <a:off x="666044" y="3228622"/>
            <a:ext cx="10363200" cy="564448"/>
          </a:xfrm>
          <a:prstGeom prst="rect">
            <a:avLst/>
          </a:prstGeom>
        </p:spPr>
        <p:txBody>
          <a:bodyPr vert="horz" lIns="91440" tIns="45720" rIns="91440" bIns="45720" rtlCol="0" anchor="ctr">
            <a:normAutofit/>
          </a:bodyPr>
          <a:lstStyle>
            <a:lvl1pPr algn="ctr" defTabSz="914377" rtl="0" eaLnBrk="1" latinLnBrk="0" hangingPunct="1">
              <a:spcBef>
                <a:spcPct val="0"/>
              </a:spcBef>
              <a:buNone/>
              <a:defRPr lang="it-IT" sz="2700" b="1" kern="1200" dirty="0">
                <a:solidFill>
                  <a:srgbClr val="85052D"/>
                </a:solidFill>
                <a:latin typeface="DejaVu Serif Condensed" panose="02060606050605020204" pitchFamily="18" charset="0"/>
                <a:ea typeface="DejaVu Serif Condensed" panose="02060606050605020204" pitchFamily="18" charset="0"/>
                <a:cs typeface="+mj-cs"/>
              </a:defRPr>
            </a:lvl1pPr>
          </a:lstStyle>
          <a:p>
            <a:r>
              <a:rPr lang="en-GB" dirty="0"/>
              <a:t>Add the STM32Cube.AI library to </a:t>
            </a:r>
            <a:r>
              <a:rPr lang="en-GB" dirty="0" err="1"/>
              <a:t>OpenMV</a:t>
            </a:r>
            <a:r>
              <a:rPr lang="en-GB" dirty="0"/>
              <a:t> </a:t>
            </a:r>
          </a:p>
        </p:txBody>
      </p:sp>
      <p:sp>
        <p:nvSpPr>
          <p:cNvPr id="6" name="Segnaposto contenuto 10">
            <a:extLst>
              <a:ext uri="{FF2B5EF4-FFF2-40B4-BE49-F238E27FC236}">
                <a16:creationId xmlns:a16="http://schemas.microsoft.com/office/drawing/2014/main" id="{2D213DD5-3946-3E4D-B364-54367A751253}"/>
              </a:ext>
            </a:extLst>
          </p:cNvPr>
          <p:cNvSpPr txBox="1">
            <a:spLocks/>
          </p:cNvSpPr>
          <p:nvPr/>
        </p:nvSpPr>
        <p:spPr>
          <a:xfrm>
            <a:off x="666044" y="4088698"/>
            <a:ext cx="11435644" cy="263277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41" lvl="1" indent="0">
              <a:buNone/>
            </a:pPr>
            <a:r>
              <a:rPr lang="en-GB" sz="1600" i="1" dirty="0"/>
              <a:t>cd $HOME/</a:t>
            </a:r>
            <a:r>
              <a:rPr lang="en-GB" sz="1600" i="1" dirty="0" err="1"/>
              <a:t>openmv_workspace</a:t>
            </a:r>
            <a:r>
              <a:rPr lang="en-GB" sz="1600" i="1" dirty="0"/>
              <a:t>/</a:t>
            </a:r>
            <a:r>
              <a:rPr lang="en-GB" sz="1600" i="1" dirty="0" err="1"/>
              <a:t>openmv</a:t>
            </a:r>
            <a:r>
              <a:rPr lang="en-GB" sz="1600" i="1" dirty="0"/>
              <a:t>/</a:t>
            </a:r>
            <a:r>
              <a:rPr lang="en-GB" sz="1600" i="1" dirty="0" err="1"/>
              <a:t>src</a:t>
            </a:r>
            <a:r>
              <a:rPr lang="en-GB" sz="1600" i="1" dirty="0"/>
              <a:t>/stm32cubeai</a:t>
            </a:r>
          </a:p>
          <a:p>
            <a:pPr marL="400041" lvl="1" indent="0">
              <a:buNone/>
            </a:pPr>
            <a:r>
              <a:rPr lang="en-GB" sz="1600" i="1" dirty="0" err="1"/>
              <a:t>mkdir</a:t>
            </a:r>
            <a:r>
              <a:rPr lang="en-GB" sz="1600" i="1" dirty="0"/>
              <a:t> -p AI/{</a:t>
            </a:r>
            <a:r>
              <a:rPr lang="en-GB" sz="1600" i="1" dirty="0" err="1"/>
              <a:t>Inc,Lib</a:t>
            </a:r>
            <a:r>
              <a:rPr lang="en-GB" sz="1600" i="1" dirty="0"/>
              <a:t>}</a:t>
            </a:r>
          </a:p>
          <a:p>
            <a:pPr marL="400041" lvl="1" indent="0">
              <a:buNone/>
            </a:pPr>
            <a:r>
              <a:rPr lang="en-GB" sz="1600" i="1" dirty="0" err="1"/>
              <a:t>mkdir</a:t>
            </a:r>
            <a:r>
              <a:rPr lang="en-GB" sz="1600" i="1" dirty="0"/>
              <a:t> data</a:t>
            </a:r>
          </a:p>
          <a:p>
            <a:pPr marL="400041" lvl="1" indent="0">
              <a:buNone/>
            </a:pPr>
            <a:r>
              <a:rPr lang="en-GB" sz="1600" i="1" dirty="0"/>
              <a:t>cp $HOME/</a:t>
            </a:r>
            <a:r>
              <a:rPr lang="en-GB" sz="1600" i="1" dirty="0" err="1"/>
              <a:t>openmv_workspace</a:t>
            </a:r>
            <a:r>
              <a:rPr lang="en-GB" sz="1600" i="1" dirty="0"/>
              <a:t>/X-CUBE-AI.5.2.0/</a:t>
            </a:r>
            <a:r>
              <a:rPr lang="en-GB" sz="1600" i="1" dirty="0" err="1"/>
              <a:t>Middlewares</a:t>
            </a:r>
            <a:r>
              <a:rPr lang="en-GB" sz="1600" i="1" dirty="0"/>
              <a:t>/ST/AI/Inc/* ./AI/Inc/</a:t>
            </a:r>
          </a:p>
          <a:p>
            <a:pPr marL="400041" lvl="1" indent="0">
              <a:buNone/>
            </a:pPr>
            <a:r>
              <a:rPr lang="en-GB" sz="1600" i="1" dirty="0"/>
              <a:t>cp $HOME/</a:t>
            </a:r>
            <a:r>
              <a:rPr lang="en-GB" sz="1600" i="1" dirty="0" err="1"/>
              <a:t>openmv_workspace</a:t>
            </a:r>
            <a:r>
              <a:rPr lang="en-GB" sz="1600" i="1" dirty="0"/>
              <a:t>/X-CUBE-AI.5.2.0/</a:t>
            </a:r>
            <a:r>
              <a:rPr lang="en-GB" sz="1600" i="1" dirty="0" err="1"/>
              <a:t>Middlewares</a:t>
            </a:r>
            <a:r>
              <a:rPr lang="en-GB" sz="1600" i="1" dirty="0"/>
              <a:t>/ST/AI/Lib/GCC/STM32H7/NetworkRuntime520_CM7_GCC.a ./AI/Lib/NetworkRuntime_CM7_GCC.a</a:t>
            </a:r>
          </a:p>
          <a:p>
            <a:pPr marL="400041" lvl="1" indent="0">
              <a:buNone/>
            </a:pPr>
            <a:r>
              <a:rPr lang="en-GB" sz="1600" i="1" dirty="0"/>
              <a:t>nano "~/</a:t>
            </a:r>
            <a:r>
              <a:rPr lang="en-GB" sz="1600" i="1" dirty="0" err="1"/>
              <a:t>openmv_workspace</a:t>
            </a:r>
            <a:r>
              <a:rPr lang="en-GB" sz="1600" i="1" dirty="0"/>
              <a:t>/</a:t>
            </a:r>
            <a:r>
              <a:rPr lang="en-GB" sz="1600" i="1" dirty="0" err="1"/>
              <a:t>openmv</a:t>
            </a:r>
            <a:r>
              <a:rPr lang="en-GB" sz="1600" i="1" dirty="0"/>
              <a:t>/</a:t>
            </a:r>
            <a:r>
              <a:rPr lang="en-GB" sz="1600" i="1" dirty="0" err="1"/>
              <a:t>src</a:t>
            </a:r>
            <a:r>
              <a:rPr lang="en-GB" sz="1600" i="1" dirty="0"/>
              <a:t>/</a:t>
            </a:r>
            <a:r>
              <a:rPr lang="en-GB" sz="1600" i="1" dirty="0" err="1"/>
              <a:t>Makefile</a:t>
            </a:r>
            <a:r>
              <a:rPr lang="en-GB" sz="1600" i="1" dirty="0"/>
              <a:t>”</a:t>
            </a:r>
          </a:p>
          <a:p>
            <a:pPr marL="0" indent="0">
              <a:buNone/>
            </a:pPr>
            <a:r>
              <a:rPr lang="en-GB" sz="1800" dirty="0"/>
              <a:t>Edit line 30 by changing the line</a:t>
            </a:r>
            <a:r>
              <a:rPr lang="en-GB" sz="1800" i="1" dirty="0"/>
              <a:t>: "PYTHON  = $(Q)python" </a:t>
            </a:r>
            <a:r>
              <a:rPr lang="en-GB" sz="1800" dirty="0"/>
              <a:t>to:</a:t>
            </a:r>
            <a:r>
              <a:rPr lang="en-GB" sz="1800" i="1" dirty="0"/>
              <a:t> "PYTHON  = $(Q)python3"</a:t>
            </a:r>
          </a:p>
        </p:txBody>
      </p:sp>
    </p:spTree>
    <p:extLst>
      <p:ext uri="{BB962C8B-B14F-4D97-AF65-F5344CB8AC3E}">
        <p14:creationId xmlns:p14="http://schemas.microsoft.com/office/powerpoint/2010/main" val="3976933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7B3B20-9D47-B44A-B351-2A6B1EC54481}"/>
              </a:ext>
            </a:extLst>
          </p:cNvPr>
          <p:cNvSpPr>
            <a:spLocks noGrp="1"/>
          </p:cNvSpPr>
          <p:nvPr>
            <p:ph type="ctrTitle"/>
          </p:nvPr>
        </p:nvSpPr>
        <p:spPr>
          <a:xfrm>
            <a:off x="914400" y="824086"/>
            <a:ext cx="10363200" cy="508004"/>
          </a:xfrm>
        </p:spPr>
        <p:txBody>
          <a:bodyPr/>
          <a:lstStyle/>
          <a:p>
            <a:r>
              <a:rPr lang="en-GB" dirty="0"/>
              <a:t>Generate the code for a NN model (in VM)</a:t>
            </a:r>
          </a:p>
        </p:txBody>
      </p:sp>
      <p:sp>
        <p:nvSpPr>
          <p:cNvPr id="3" name="Segnaposto numero diapositiva 2">
            <a:extLst>
              <a:ext uri="{FF2B5EF4-FFF2-40B4-BE49-F238E27FC236}">
                <a16:creationId xmlns:a16="http://schemas.microsoft.com/office/drawing/2014/main" id="{8A361180-9213-5A40-BBBE-FC76DFF4B6CF}"/>
              </a:ext>
            </a:extLst>
          </p:cNvPr>
          <p:cNvSpPr>
            <a:spLocks noGrp="1"/>
          </p:cNvSpPr>
          <p:nvPr>
            <p:ph type="sldNum" sz="quarter" idx="12"/>
          </p:nvPr>
        </p:nvSpPr>
        <p:spPr/>
        <p:txBody>
          <a:bodyPr/>
          <a:lstStyle/>
          <a:p>
            <a:fld id="{2C90D592-87F5-CC4E-B82E-C3462EB62790}" type="slidenum">
              <a:rPr lang="en-GB" smtClean="0"/>
              <a:t>12</a:t>
            </a:fld>
            <a:endParaRPr lang="en-GB"/>
          </a:p>
        </p:txBody>
      </p:sp>
      <p:sp>
        <p:nvSpPr>
          <p:cNvPr id="4" name="Segnaposto contenuto 3">
            <a:extLst>
              <a:ext uri="{FF2B5EF4-FFF2-40B4-BE49-F238E27FC236}">
                <a16:creationId xmlns:a16="http://schemas.microsoft.com/office/drawing/2014/main" id="{77E8AB1C-47D7-854B-9844-65AB91742DFA}"/>
              </a:ext>
            </a:extLst>
          </p:cNvPr>
          <p:cNvSpPr>
            <a:spLocks noGrp="1"/>
          </p:cNvSpPr>
          <p:nvPr>
            <p:ph sz="quarter" idx="13"/>
          </p:nvPr>
        </p:nvSpPr>
        <p:spPr>
          <a:xfrm>
            <a:off x="609600" y="1522590"/>
            <a:ext cx="10972800" cy="5198886"/>
          </a:xfrm>
        </p:spPr>
        <p:txBody>
          <a:bodyPr>
            <a:normAutofit fontScale="92500" lnSpcReduction="20000"/>
          </a:bodyPr>
          <a:lstStyle/>
          <a:p>
            <a:pPr marL="0" indent="0">
              <a:buNone/>
            </a:pPr>
            <a:r>
              <a:rPr lang="en-GB" dirty="0"/>
              <a:t>After having trained a NN model, it is possible to generate an optimized C code for this network thanks to STM32Cube.AI. Then, this files will be added to </a:t>
            </a:r>
            <a:r>
              <a:rPr lang="en-GB" dirty="0" err="1"/>
              <a:t>OpenMV</a:t>
            </a:r>
            <a:r>
              <a:rPr lang="en-GB" dirty="0"/>
              <a:t> firmware source code. For this purpose, the stm32ai command line tool has to be used:</a:t>
            </a:r>
          </a:p>
          <a:p>
            <a:pPr marL="400041" lvl="1" indent="0">
              <a:buNone/>
            </a:pPr>
            <a:r>
              <a:rPr lang="en-GB" sz="1900" i="1" dirty="0"/>
              <a:t>cd ~/</a:t>
            </a:r>
            <a:r>
              <a:rPr lang="en-GB" sz="1900" i="1" dirty="0" err="1"/>
              <a:t>openmv_workspace</a:t>
            </a:r>
            <a:r>
              <a:rPr lang="en-GB" sz="1900" i="1" dirty="0"/>
              <a:t>/</a:t>
            </a:r>
            <a:r>
              <a:rPr lang="en-GB" sz="1900" i="1" dirty="0" err="1"/>
              <a:t>openmv</a:t>
            </a:r>
            <a:r>
              <a:rPr lang="en-GB" sz="1900" i="1" dirty="0"/>
              <a:t>/</a:t>
            </a:r>
            <a:r>
              <a:rPr lang="en-GB" sz="1900" i="1" dirty="0" err="1"/>
              <a:t>src</a:t>
            </a:r>
            <a:r>
              <a:rPr lang="en-GB" sz="1900" i="1" dirty="0"/>
              <a:t>/stm32cubeai</a:t>
            </a:r>
          </a:p>
          <a:p>
            <a:pPr marL="400041" lvl="1" indent="0">
              <a:buNone/>
            </a:pPr>
            <a:r>
              <a:rPr lang="en-GB" sz="1900" i="1" dirty="0"/>
              <a:t>stm32ai generate -m "&lt;model&gt;" -o data/</a:t>
            </a:r>
          </a:p>
          <a:p>
            <a:endParaRPr lang="en-GB" i="1" dirty="0"/>
          </a:p>
          <a:p>
            <a:pPr marL="0" indent="0">
              <a:buNone/>
            </a:pPr>
            <a:r>
              <a:rPr lang="en-GB" i="1" dirty="0"/>
              <a:t>To try out if the installation was successful, use the trained example:</a:t>
            </a:r>
          </a:p>
          <a:p>
            <a:pPr marL="400041" lvl="1" indent="0">
              <a:buNone/>
            </a:pPr>
            <a:r>
              <a:rPr lang="en-GB" sz="1900" i="1" dirty="0"/>
              <a:t>cd $HOME/</a:t>
            </a:r>
            <a:r>
              <a:rPr lang="en-GB" sz="1900" i="1" dirty="0" err="1"/>
              <a:t>openmv_workspace</a:t>
            </a:r>
            <a:r>
              <a:rPr lang="en-GB" sz="1900" i="1" dirty="0"/>
              <a:t>/</a:t>
            </a:r>
            <a:r>
              <a:rPr lang="en-GB" sz="1900" i="1" dirty="0" err="1"/>
              <a:t>openmv</a:t>
            </a:r>
            <a:r>
              <a:rPr lang="en-GB" sz="1900" i="1" dirty="0"/>
              <a:t>/</a:t>
            </a:r>
            <a:r>
              <a:rPr lang="en-GB" sz="1900" i="1" dirty="0" err="1"/>
              <a:t>src</a:t>
            </a:r>
            <a:r>
              <a:rPr lang="en-GB" sz="1900" i="1" dirty="0"/>
              <a:t>/stm32cubeai </a:t>
            </a:r>
          </a:p>
          <a:p>
            <a:pPr marL="400041" lvl="1" indent="0">
              <a:buNone/>
            </a:pPr>
            <a:r>
              <a:rPr lang="en-GB" sz="1900" i="1" dirty="0"/>
              <a:t>stm32ai generate -m example/mnist_cnn.h5 -o data/</a:t>
            </a:r>
          </a:p>
          <a:p>
            <a:pPr marL="0" indent="0">
              <a:buNone/>
            </a:pPr>
            <a:endParaRPr lang="en-GB" i="1" dirty="0"/>
          </a:p>
          <a:p>
            <a:pPr marL="0" indent="0">
              <a:buNone/>
            </a:pPr>
            <a:r>
              <a:rPr lang="en-GB" dirty="0"/>
              <a:t>Then, the following files are generated in </a:t>
            </a:r>
            <a:r>
              <a:rPr lang="en-GB" i="1" dirty="0"/>
              <a:t>~/</a:t>
            </a:r>
            <a:r>
              <a:rPr lang="en-GB" i="1" dirty="0" err="1"/>
              <a:t>openmv_workspace</a:t>
            </a:r>
            <a:r>
              <a:rPr lang="en-GB" i="1" dirty="0"/>
              <a:t>/</a:t>
            </a:r>
            <a:r>
              <a:rPr lang="en-GB" i="1" dirty="0" err="1"/>
              <a:t>openmv</a:t>
            </a:r>
            <a:r>
              <a:rPr lang="en-GB" i="1" dirty="0"/>
              <a:t>/</a:t>
            </a:r>
            <a:r>
              <a:rPr lang="en-GB" i="1" dirty="0" err="1"/>
              <a:t>src</a:t>
            </a:r>
            <a:r>
              <a:rPr lang="en-GB" i="1" dirty="0"/>
              <a:t>/stm32cubeai/data</a:t>
            </a:r>
            <a:r>
              <a:rPr lang="en-GB" dirty="0"/>
              <a:t>:</a:t>
            </a:r>
          </a:p>
          <a:p>
            <a:r>
              <a:rPr lang="en-GB" i="1" dirty="0" err="1"/>
              <a:t>network.h</a:t>
            </a:r>
            <a:r>
              <a:rPr lang="en-GB" i="1" dirty="0"/>
              <a:t>	</a:t>
            </a:r>
          </a:p>
          <a:p>
            <a:r>
              <a:rPr lang="en-GB" i="1" dirty="0" err="1"/>
              <a:t>network.c</a:t>
            </a:r>
            <a:endParaRPr lang="en-GB" i="1" dirty="0"/>
          </a:p>
          <a:p>
            <a:endParaRPr lang="en-GB" dirty="0"/>
          </a:p>
          <a:p>
            <a:r>
              <a:rPr lang="en-GB" i="1" dirty="0" err="1"/>
              <a:t>network_data.h</a:t>
            </a:r>
            <a:endParaRPr lang="en-GB" i="1" dirty="0"/>
          </a:p>
          <a:p>
            <a:r>
              <a:rPr lang="en-GB" i="1" dirty="0" err="1"/>
              <a:t>network_data.c</a:t>
            </a:r>
            <a:endParaRPr lang="en-GB" i="1" dirty="0"/>
          </a:p>
          <a:p>
            <a:endParaRPr lang="en-GB" dirty="0"/>
          </a:p>
          <a:p>
            <a:r>
              <a:rPr lang="en-GB" i="1" dirty="0" err="1"/>
              <a:t>network_generate_report.txt</a:t>
            </a:r>
            <a:r>
              <a:rPr lang="en-GB" i="1" dirty="0"/>
              <a:t> </a:t>
            </a:r>
            <a:r>
              <a:rPr lang="en-GB" dirty="0"/>
              <a:t>makes available a detailed report about the converted NN</a:t>
            </a:r>
          </a:p>
        </p:txBody>
      </p:sp>
      <p:sp>
        <p:nvSpPr>
          <p:cNvPr id="5" name="Parentesi graffa chiusa 4">
            <a:extLst>
              <a:ext uri="{FF2B5EF4-FFF2-40B4-BE49-F238E27FC236}">
                <a16:creationId xmlns:a16="http://schemas.microsoft.com/office/drawing/2014/main" id="{248E4CAC-A0D1-DC46-99F9-E2F60CF05BDD}"/>
              </a:ext>
            </a:extLst>
          </p:cNvPr>
          <p:cNvSpPr/>
          <p:nvPr/>
        </p:nvSpPr>
        <p:spPr>
          <a:xfrm>
            <a:off x="2111022" y="4532733"/>
            <a:ext cx="214489" cy="62088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sp>
        <p:nvSpPr>
          <p:cNvPr id="6" name="Parentesi graffa chiusa 5">
            <a:extLst>
              <a:ext uri="{FF2B5EF4-FFF2-40B4-BE49-F238E27FC236}">
                <a16:creationId xmlns:a16="http://schemas.microsoft.com/office/drawing/2014/main" id="{2F843D8A-D4B4-7247-9FD3-FBCA88B66B7D}"/>
              </a:ext>
            </a:extLst>
          </p:cNvPr>
          <p:cNvSpPr/>
          <p:nvPr/>
        </p:nvSpPr>
        <p:spPr>
          <a:xfrm>
            <a:off x="2689701" y="5402102"/>
            <a:ext cx="214489" cy="62088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2F10F5C7-F78E-2444-ACE3-10F7BE0FB241}"/>
              </a:ext>
            </a:extLst>
          </p:cNvPr>
          <p:cNvSpPr txBox="1"/>
          <p:nvPr/>
        </p:nvSpPr>
        <p:spPr>
          <a:xfrm>
            <a:off x="2410792" y="4626408"/>
            <a:ext cx="3473130" cy="646331"/>
          </a:xfrm>
          <a:prstGeom prst="rect">
            <a:avLst/>
          </a:prstGeom>
          <a:noFill/>
        </p:spPr>
        <p:txBody>
          <a:bodyPr wrap="none" rtlCol="0">
            <a:spAutoFit/>
          </a:bodyPr>
          <a:lstStyle/>
          <a:p>
            <a:r>
              <a:rPr lang="it-IT" dirty="0" err="1"/>
              <a:t>They</a:t>
            </a:r>
            <a:r>
              <a:rPr lang="it-IT" dirty="0"/>
              <a:t> </a:t>
            </a:r>
            <a:r>
              <a:rPr lang="it-IT" dirty="0" err="1"/>
              <a:t>refer</a:t>
            </a:r>
            <a:r>
              <a:rPr lang="it-IT" dirty="0"/>
              <a:t> to the network </a:t>
            </a:r>
            <a:r>
              <a:rPr lang="it-IT" dirty="0" err="1"/>
              <a:t>topology</a:t>
            </a:r>
            <a:endParaRPr lang="it-IT" dirty="0"/>
          </a:p>
          <a:p>
            <a:endParaRPr lang="it-IT" dirty="0"/>
          </a:p>
        </p:txBody>
      </p:sp>
      <p:sp>
        <p:nvSpPr>
          <p:cNvPr id="8" name="TextBox 7">
            <a:extLst>
              <a:ext uri="{FF2B5EF4-FFF2-40B4-BE49-F238E27FC236}">
                <a16:creationId xmlns:a16="http://schemas.microsoft.com/office/drawing/2014/main" id="{93ADF410-7F1D-1C4B-8A53-142726249C1D}"/>
              </a:ext>
            </a:extLst>
          </p:cNvPr>
          <p:cNvSpPr txBox="1"/>
          <p:nvPr/>
        </p:nvSpPr>
        <p:spPr>
          <a:xfrm>
            <a:off x="2991678" y="5547758"/>
            <a:ext cx="3371820" cy="369332"/>
          </a:xfrm>
          <a:prstGeom prst="rect">
            <a:avLst/>
          </a:prstGeom>
          <a:noFill/>
        </p:spPr>
        <p:txBody>
          <a:bodyPr wrap="none" rtlCol="0">
            <a:spAutoFit/>
          </a:bodyPr>
          <a:lstStyle/>
          <a:p>
            <a:r>
              <a:rPr lang="it-IT" dirty="0" err="1"/>
              <a:t>They</a:t>
            </a:r>
            <a:r>
              <a:rPr lang="it-IT" dirty="0"/>
              <a:t> </a:t>
            </a:r>
            <a:r>
              <a:rPr lang="it-IT" dirty="0" err="1"/>
              <a:t>refer</a:t>
            </a:r>
            <a:r>
              <a:rPr lang="it-IT" dirty="0"/>
              <a:t> to the network </a:t>
            </a:r>
            <a:r>
              <a:rPr lang="it-IT" dirty="0" err="1"/>
              <a:t>weights</a:t>
            </a:r>
            <a:endParaRPr lang="it-IT" dirty="0"/>
          </a:p>
        </p:txBody>
      </p:sp>
    </p:spTree>
    <p:extLst>
      <p:ext uri="{BB962C8B-B14F-4D97-AF65-F5344CB8AC3E}">
        <p14:creationId xmlns:p14="http://schemas.microsoft.com/office/powerpoint/2010/main" val="210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45C49B-25AF-824F-8523-312758CC6B7B}"/>
              </a:ext>
            </a:extLst>
          </p:cNvPr>
          <p:cNvSpPr>
            <a:spLocks noGrp="1"/>
          </p:cNvSpPr>
          <p:nvPr>
            <p:ph type="ctrTitle"/>
          </p:nvPr>
        </p:nvSpPr>
        <p:spPr>
          <a:xfrm>
            <a:off x="914400" y="778931"/>
            <a:ext cx="10363200" cy="564448"/>
          </a:xfrm>
        </p:spPr>
        <p:txBody>
          <a:bodyPr/>
          <a:lstStyle/>
          <a:p>
            <a:r>
              <a:rPr lang="en-GB" dirty="0"/>
              <a:t>Pre-processing (in VM)</a:t>
            </a:r>
          </a:p>
        </p:txBody>
      </p:sp>
      <p:sp>
        <p:nvSpPr>
          <p:cNvPr id="3" name="Segnaposto numero diapositiva 2">
            <a:extLst>
              <a:ext uri="{FF2B5EF4-FFF2-40B4-BE49-F238E27FC236}">
                <a16:creationId xmlns:a16="http://schemas.microsoft.com/office/drawing/2014/main" id="{FB7AEFA9-0349-3A4F-9F3D-BB8332013659}"/>
              </a:ext>
            </a:extLst>
          </p:cNvPr>
          <p:cNvSpPr>
            <a:spLocks noGrp="1"/>
          </p:cNvSpPr>
          <p:nvPr>
            <p:ph type="sldNum" sz="quarter" idx="12"/>
          </p:nvPr>
        </p:nvSpPr>
        <p:spPr/>
        <p:txBody>
          <a:bodyPr/>
          <a:lstStyle/>
          <a:p>
            <a:fld id="{2C90D592-87F5-CC4E-B82E-C3462EB62790}" type="slidenum">
              <a:rPr lang="en-GB" smtClean="0"/>
              <a:t>13</a:t>
            </a:fld>
            <a:endParaRPr lang="en-GB"/>
          </a:p>
        </p:txBody>
      </p:sp>
      <p:sp>
        <p:nvSpPr>
          <p:cNvPr id="4" name="Segnaposto contenuto 3">
            <a:extLst>
              <a:ext uri="{FF2B5EF4-FFF2-40B4-BE49-F238E27FC236}">
                <a16:creationId xmlns:a16="http://schemas.microsoft.com/office/drawing/2014/main" id="{E1448622-F668-524C-B760-1D1A902E1226}"/>
              </a:ext>
            </a:extLst>
          </p:cNvPr>
          <p:cNvSpPr>
            <a:spLocks noGrp="1"/>
          </p:cNvSpPr>
          <p:nvPr>
            <p:ph sz="quarter" idx="13"/>
          </p:nvPr>
        </p:nvSpPr>
        <p:spPr>
          <a:xfrm>
            <a:off x="609600" y="1343379"/>
            <a:ext cx="10972800" cy="5170309"/>
          </a:xfrm>
        </p:spPr>
        <p:txBody>
          <a:bodyPr/>
          <a:lstStyle/>
          <a:p>
            <a:pPr marL="0" indent="0">
              <a:buNone/>
            </a:pPr>
            <a:r>
              <a:rPr lang="en-GB" dirty="0"/>
              <a:t>The </a:t>
            </a:r>
            <a:r>
              <a:rPr lang="en-GB" dirty="0" err="1"/>
              <a:t>OpenMV</a:t>
            </a:r>
            <a:r>
              <a:rPr lang="en-GB" dirty="0"/>
              <a:t> camera sensor acquires images in the format </a:t>
            </a:r>
            <a:r>
              <a:rPr lang="en-GB" i="1" dirty="0"/>
              <a:t>RGB565 </a:t>
            </a:r>
            <a:r>
              <a:rPr lang="en-GB" dirty="0"/>
              <a:t>(i.e. 2 bytes), but, to perform inferences, it is necessary to convert it to the format </a:t>
            </a:r>
            <a:r>
              <a:rPr lang="en-GB" i="1" dirty="0"/>
              <a:t>RGB888 </a:t>
            </a:r>
            <a:r>
              <a:rPr lang="en-GB" dirty="0"/>
              <a:t>(i.e. 3 bytes) since the network has been trained on this image types. However, if the network uses grey scale images (i.e. single channel and 1 byte), no pre-processing is needed.</a:t>
            </a:r>
          </a:p>
          <a:p>
            <a:pPr marL="0" indent="0">
              <a:buNone/>
            </a:pPr>
            <a:r>
              <a:rPr lang="en-GB" dirty="0"/>
              <a:t>By default, the script performs the following:</a:t>
            </a:r>
          </a:p>
          <a:p>
            <a:r>
              <a:rPr lang="en-GB" dirty="0"/>
              <a:t>Image resizing (subsampling)</a:t>
            </a:r>
          </a:p>
          <a:p>
            <a:r>
              <a:rPr lang="en-GB" dirty="0"/>
              <a:t>Conversion from unsigned char to float</a:t>
            </a:r>
          </a:p>
          <a:p>
            <a:r>
              <a:rPr lang="en-GB" dirty="0"/>
              <a:t>Scaling pixels from 255 to 1</a:t>
            </a:r>
          </a:p>
          <a:p>
            <a:pPr marL="0" indent="0">
              <a:buNone/>
            </a:pPr>
            <a:r>
              <a:rPr lang="en-GB" b="1" dirty="0"/>
              <a:t>NOTE:</a:t>
            </a:r>
          </a:p>
          <a:p>
            <a:pPr marL="0" indent="0">
              <a:buNone/>
            </a:pPr>
            <a:r>
              <a:rPr lang="en-GB" dirty="0"/>
              <a:t>If you need some special pre-processing, you should modify the function “</a:t>
            </a:r>
            <a:r>
              <a:rPr lang="en-GB" dirty="0" err="1"/>
              <a:t>ai_transform_input</a:t>
            </a:r>
            <a:r>
              <a:rPr lang="en-GB" dirty="0"/>
              <a:t>” located into “</a:t>
            </a:r>
            <a:r>
              <a:rPr lang="en-GB" dirty="0" err="1"/>
              <a:t>src</a:t>
            </a:r>
            <a:r>
              <a:rPr lang="en-GB" dirty="0"/>
              <a:t>/stm32cubeai/</a:t>
            </a:r>
            <a:r>
              <a:rPr lang="en-GB" dirty="0" err="1"/>
              <a:t>nn_st.c</a:t>
            </a:r>
            <a:r>
              <a:rPr lang="en-GB" dirty="0"/>
              <a:t>”.</a:t>
            </a:r>
          </a:p>
          <a:p>
            <a:pPr marL="0" indent="0">
              <a:buNone/>
            </a:pPr>
            <a:endParaRPr lang="en-GB" dirty="0"/>
          </a:p>
          <a:p>
            <a:pPr marL="0" indent="0">
              <a:buNone/>
            </a:pPr>
            <a:r>
              <a:rPr lang="en-GB" dirty="0"/>
              <a:t>If you are using quantized models refer to the last slide.</a:t>
            </a:r>
          </a:p>
          <a:p>
            <a:pPr marL="0" indent="0">
              <a:buNone/>
            </a:pPr>
            <a:endParaRPr lang="en-GB" dirty="0"/>
          </a:p>
        </p:txBody>
      </p:sp>
    </p:spTree>
    <p:extLst>
      <p:ext uri="{BB962C8B-B14F-4D97-AF65-F5344CB8AC3E}">
        <p14:creationId xmlns:p14="http://schemas.microsoft.com/office/powerpoint/2010/main" val="1307431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A9A540-3105-294D-8EBB-8F3818344635}"/>
              </a:ext>
            </a:extLst>
          </p:cNvPr>
          <p:cNvSpPr>
            <a:spLocks noGrp="1"/>
          </p:cNvSpPr>
          <p:nvPr>
            <p:ph type="ctrTitle"/>
          </p:nvPr>
        </p:nvSpPr>
        <p:spPr>
          <a:xfrm>
            <a:off x="914400" y="790219"/>
            <a:ext cx="10363200" cy="688625"/>
          </a:xfrm>
        </p:spPr>
        <p:txBody>
          <a:bodyPr/>
          <a:lstStyle/>
          <a:p>
            <a:r>
              <a:rPr lang="en-GB" dirty="0"/>
              <a:t>Build </a:t>
            </a:r>
            <a:r>
              <a:rPr lang="en-GB" dirty="0" err="1"/>
              <a:t>OpenMV</a:t>
            </a:r>
            <a:r>
              <a:rPr lang="en-GB" dirty="0"/>
              <a:t> firmware (in VM)</a:t>
            </a:r>
          </a:p>
        </p:txBody>
      </p:sp>
      <p:sp>
        <p:nvSpPr>
          <p:cNvPr id="3" name="Segnaposto numero diapositiva 2">
            <a:extLst>
              <a:ext uri="{FF2B5EF4-FFF2-40B4-BE49-F238E27FC236}">
                <a16:creationId xmlns:a16="http://schemas.microsoft.com/office/drawing/2014/main" id="{729F8C7E-F226-FC45-8C20-146C3770308A}"/>
              </a:ext>
            </a:extLst>
          </p:cNvPr>
          <p:cNvSpPr>
            <a:spLocks noGrp="1"/>
          </p:cNvSpPr>
          <p:nvPr>
            <p:ph type="sldNum" sz="quarter" idx="12"/>
          </p:nvPr>
        </p:nvSpPr>
        <p:spPr/>
        <p:txBody>
          <a:bodyPr/>
          <a:lstStyle/>
          <a:p>
            <a:fld id="{2C90D592-87F5-CC4E-B82E-C3462EB62790}" type="slidenum">
              <a:rPr lang="en-GB" smtClean="0"/>
              <a:t>14</a:t>
            </a:fld>
            <a:endParaRPr lang="en-GB"/>
          </a:p>
        </p:txBody>
      </p:sp>
      <p:sp>
        <p:nvSpPr>
          <p:cNvPr id="4" name="Segnaposto contenuto 3">
            <a:extLst>
              <a:ext uri="{FF2B5EF4-FFF2-40B4-BE49-F238E27FC236}">
                <a16:creationId xmlns:a16="http://schemas.microsoft.com/office/drawing/2014/main" id="{6E87512A-F11A-FE43-80F6-AD5657EB5209}"/>
              </a:ext>
            </a:extLst>
          </p:cNvPr>
          <p:cNvSpPr>
            <a:spLocks noGrp="1"/>
          </p:cNvSpPr>
          <p:nvPr>
            <p:ph sz="quarter" idx="13"/>
          </p:nvPr>
        </p:nvSpPr>
        <p:spPr>
          <a:xfrm>
            <a:off x="609600" y="1399822"/>
            <a:ext cx="10972800" cy="5321654"/>
          </a:xfrm>
        </p:spPr>
        <p:txBody>
          <a:bodyPr>
            <a:normAutofit fontScale="85000" lnSpcReduction="20000"/>
          </a:bodyPr>
          <a:lstStyle/>
          <a:p>
            <a:pPr marL="0" indent="0">
              <a:buNone/>
            </a:pPr>
            <a:r>
              <a:rPr lang="en-GB" dirty="0"/>
              <a:t>Before building the </a:t>
            </a:r>
            <a:r>
              <a:rPr lang="en-GB" dirty="0" err="1"/>
              <a:t>OpenMV</a:t>
            </a:r>
            <a:r>
              <a:rPr lang="en-GB" dirty="0"/>
              <a:t> firmware, few modifications in the config files are needed:</a:t>
            </a:r>
          </a:p>
          <a:p>
            <a:pPr marL="400041" lvl="1" indent="0">
              <a:buNone/>
            </a:pPr>
            <a:r>
              <a:rPr lang="en-GB" sz="1900" i="1" dirty="0"/>
              <a:t>nano "~/</a:t>
            </a:r>
            <a:r>
              <a:rPr lang="en-GB" sz="1900" i="1" dirty="0" err="1"/>
              <a:t>openmv_workspace</a:t>
            </a:r>
            <a:r>
              <a:rPr lang="en-GB" sz="1900" i="1" dirty="0"/>
              <a:t>/</a:t>
            </a:r>
            <a:r>
              <a:rPr lang="en-GB" sz="1900" i="1" dirty="0" err="1"/>
              <a:t>openmv</a:t>
            </a:r>
            <a:r>
              <a:rPr lang="en-GB" sz="1900" i="1" dirty="0"/>
              <a:t>/</a:t>
            </a:r>
            <a:r>
              <a:rPr lang="en-GB" sz="1900" i="1" dirty="0" err="1"/>
              <a:t>src</a:t>
            </a:r>
            <a:r>
              <a:rPr lang="en-GB" sz="1900" i="1" dirty="0"/>
              <a:t>/</a:t>
            </a:r>
            <a:r>
              <a:rPr lang="en-GB" sz="1900" i="1" dirty="0" err="1"/>
              <a:t>omv</a:t>
            </a:r>
            <a:r>
              <a:rPr lang="en-GB" sz="1900" i="1" dirty="0"/>
              <a:t>/boards/{your </a:t>
            </a:r>
            <a:r>
              <a:rPr lang="en-GB" sz="1900" i="1" dirty="0" err="1"/>
              <a:t>OpenMV</a:t>
            </a:r>
            <a:r>
              <a:rPr lang="en-GB" sz="1900" i="1" dirty="0"/>
              <a:t> cam}/</a:t>
            </a:r>
            <a:r>
              <a:rPr lang="en-GB" sz="1900" i="1" dirty="0" err="1"/>
              <a:t>omv_boardconfig.h</a:t>
            </a:r>
            <a:r>
              <a:rPr lang="en-GB" sz="1900" i="1" dirty="0"/>
              <a:t>”</a:t>
            </a:r>
          </a:p>
          <a:p>
            <a:pPr marL="742941" lvl="1" indent="-342900"/>
            <a:r>
              <a:rPr lang="en-GB" sz="1900" dirty="0"/>
              <a:t>Edit line 148 by setting: </a:t>
            </a:r>
            <a:r>
              <a:rPr lang="en-GB" sz="1900" i="1" dirty="0"/>
              <a:t>“OMV_HEAP_SIZE” </a:t>
            </a:r>
            <a:r>
              <a:rPr lang="en-GB" sz="1900" dirty="0"/>
              <a:t>to </a:t>
            </a:r>
            <a:r>
              <a:rPr lang="en-GB" sz="1900" i="1" dirty="0"/>
              <a:t>230K</a:t>
            </a:r>
          </a:p>
          <a:p>
            <a:pPr marL="400041" lvl="1" indent="0">
              <a:buNone/>
            </a:pPr>
            <a:r>
              <a:rPr lang="en-GB" sz="1900" i="1" dirty="0"/>
              <a:t>cd ~/</a:t>
            </a:r>
            <a:r>
              <a:rPr lang="en-GB" sz="1900" i="1" dirty="0" err="1"/>
              <a:t>openmv_workspace</a:t>
            </a:r>
            <a:r>
              <a:rPr lang="en-GB" sz="1900" i="1" dirty="0"/>
              <a:t>/</a:t>
            </a:r>
            <a:r>
              <a:rPr lang="en-GB" sz="1900" i="1" dirty="0" err="1"/>
              <a:t>openmv</a:t>
            </a:r>
            <a:r>
              <a:rPr lang="en-GB" sz="1900" i="1" dirty="0"/>
              <a:t>/</a:t>
            </a:r>
            <a:r>
              <a:rPr lang="en-GB" sz="1900" i="1" dirty="0" err="1"/>
              <a:t>src</a:t>
            </a:r>
            <a:endParaRPr lang="en-GB" sz="1900" i="1" dirty="0"/>
          </a:p>
          <a:p>
            <a:pPr marL="400041" lvl="1" indent="0">
              <a:buNone/>
            </a:pPr>
            <a:r>
              <a:rPr lang="en-GB" sz="1900" i="1" dirty="0"/>
              <a:t>make clean</a:t>
            </a:r>
          </a:p>
          <a:p>
            <a:pPr marL="400041" lvl="1" indent="0">
              <a:buNone/>
            </a:pPr>
            <a:r>
              <a:rPr lang="en-GB" sz="1900" i="1" dirty="0"/>
              <a:t>make TARGET=OPENMV4 CUBEAI=1</a:t>
            </a:r>
          </a:p>
          <a:p>
            <a:endParaRPr lang="en-GB" i="1" dirty="0"/>
          </a:p>
          <a:p>
            <a:pPr marL="0" indent="0">
              <a:buNone/>
            </a:pPr>
            <a:r>
              <a:rPr lang="en-GB" b="1" dirty="0"/>
              <a:t>NOTE</a:t>
            </a:r>
            <a:r>
              <a:rPr lang="en-GB" dirty="0"/>
              <a:t>: if the board is a H7+, the make command must be:</a:t>
            </a:r>
          </a:p>
          <a:p>
            <a:pPr marL="400041" lvl="1" indent="0">
              <a:buNone/>
            </a:pPr>
            <a:r>
              <a:rPr lang="en-GB" sz="1900" i="1" dirty="0"/>
              <a:t>make TARGET=OPENMV4P CUBEAI=1</a:t>
            </a:r>
          </a:p>
          <a:p>
            <a:pPr marL="0" indent="0">
              <a:buNone/>
            </a:pPr>
            <a:endParaRPr lang="en-GB" i="1" dirty="0"/>
          </a:p>
          <a:p>
            <a:pPr marL="0" indent="0">
              <a:buNone/>
            </a:pPr>
            <a:r>
              <a:rPr lang="en-GB" dirty="0"/>
              <a:t>Finally, if the building successes the output should look like in the image and in “~/</a:t>
            </a:r>
            <a:r>
              <a:rPr lang="en-GB" dirty="0" err="1"/>
              <a:t>openmv_workspace</a:t>
            </a:r>
            <a:r>
              <a:rPr lang="en-GB" dirty="0"/>
              <a:t>/</a:t>
            </a:r>
            <a:r>
              <a:rPr lang="en-GB" dirty="0" err="1"/>
              <a:t>openmv</a:t>
            </a:r>
            <a:r>
              <a:rPr lang="en-GB" dirty="0"/>
              <a:t>/</a:t>
            </a:r>
            <a:r>
              <a:rPr lang="en-GB" dirty="0" err="1"/>
              <a:t>src</a:t>
            </a:r>
            <a:r>
              <a:rPr lang="en-GB" dirty="0"/>
              <a:t>/build/bin/” you can find the generated firmware.</a:t>
            </a:r>
          </a:p>
          <a:p>
            <a:pPr marL="0" indent="0">
              <a:buNone/>
            </a:pPr>
            <a:endParaRPr lang="en-GB" dirty="0"/>
          </a:p>
          <a:p>
            <a:pPr marL="0" indent="0">
              <a:buNone/>
            </a:pPr>
            <a:r>
              <a:rPr lang="en-GB" b="1" dirty="0"/>
              <a:t>Troubleshooting:</a:t>
            </a:r>
          </a:p>
          <a:p>
            <a:pPr marL="0" indent="0">
              <a:buNone/>
            </a:pPr>
            <a:r>
              <a:rPr lang="en-GB" dirty="0"/>
              <a:t>It may be possible that warnings are treat as errors, therefore few errors occur. To solve that:</a:t>
            </a:r>
          </a:p>
          <a:p>
            <a:r>
              <a:rPr lang="en-GB" sz="1900" i="1" dirty="0"/>
              <a:t>nano “~/</a:t>
            </a:r>
            <a:r>
              <a:rPr lang="en-GB" sz="1900" i="1" dirty="0" err="1"/>
              <a:t>openmv_workspace</a:t>
            </a:r>
            <a:r>
              <a:rPr lang="en-GB" sz="1900" i="1" dirty="0"/>
              <a:t>/</a:t>
            </a:r>
            <a:r>
              <a:rPr lang="en-GB" sz="1900" i="1" dirty="0" err="1"/>
              <a:t>openmv</a:t>
            </a:r>
            <a:r>
              <a:rPr lang="en-GB" sz="1900" i="1" dirty="0"/>
              <a:t>/</a:t>
            </a:r>
            <a:r>
              <a:rPr lang="en-GB" sz="1900" i="1" dirty="0" err="1"/>
              <a:t>src</a:t>
            </a:r>
            <a:r>
              <a:rPr lang="en-GB" sz="1900" i="1" dirty="0"/>
              <a:t>/</a:t>
            </a:r>
            <a:r>
              <a:rPr lang="en-GB" sz="1900" i="1" dirty="0" err="1"/>
              <a:t>omv</a:t>
            </a:r>
            <a:r>
              <a:rPr lang="en-GB" sz="1900" i="1" dirty="0"/>
              <a:t>/ports/stm32/</a:t>
            </a:r>
            <a:r>
              <a:rPr lang="en-GB" sz="1900" i="1" dirty="0" err="1"/>
              <a:t>omv_portconfig.mk</a:t>
            </a:r>
            <a:r>
              <a:rPr lang="en-GB" sz="1900" i="1" dirty="0"/>
              <a:t>” </a:t>
            </a:r>
            <a:r>
              <a:rPr lang="en-GB" sz="1900" dirty="0"/>
              <a:t>and remove in line 7 (CFLAGS): 	</a:t>
            </a:r>
            <a:r>
              <a:rPr lang="en-GB" sz="1900" i="1" dirty="0"/>
              <a:t>–</a:t>
            </a:r>
            <a:r>
              <a:rPr lang="en-GB" sz="1900" i="1" dirty="0" err="1"/>
              <a:t>werror</a:t>
            </a:r>
            <a:r>
              <a:rPr lang="en-GB" sz="1900" i="1" dirty="0"/>
              <a:t> </a:t>
            </a:r>
            <a:r>
              <a:rPr lang="en-GB" sz="1900" dirty="0"/>
              <a:t>and </a:t>
            </a:r>
            <a:r>
              <a:rPr lang="en-GB" sz="1900" i="1" dirty="0"/>
              <a:t>–</a:t>
            </a:r>
            <a:r>
              <a:rPr lang="en-GB" sz="1900" i="1" dirty="0" err="1"/>
              <a:t>warray</a:t>
            </a:r>
            <a:r>
              <a:rPr lang="en-GB" sz="1900" i="1" dirty="0"/>
              <a:t>-bounds</a:t>
            </a:r>
          </a:p>
          <a:p>
            <a:pPr marL="0" indent="0">
              <a:buNone/>
            </a:pPr>
            <a:r>
              <a:rPr lang="en-GB" dirty="0"/>
              <a:t>It can be possible that the compilation fails because of an error about the heap size:</a:t>
            </a:r>
          </a:p>
          <a:p>
            <a:r>
              <a:rPr lang="en-GB" dirty="0"/>
              <a:t>Edit the file “</a:t>
            </a:r>
            <a:r>
              <a:rPr lang="en-GB" i="1" dirty="0" err="1"/>
              <a:t>omv_boardconfig.h</a:t>
            </a:r>
            <a:r>
              <a:rPr lang="en-GB" dirty="0"/>
              <a:t>” as before and lower the OMV_HEAP_SIZE by few kB and try again.</a:t>
            </a:r>
          </a:p>
          <a:p>
            <a:pPr marL="0" indent="0">
              <a:buNone/>
            </a:pPr>
            <a:endParaRPr lang="en-GB" dirty="0"/>
          </a:p>
          <a:p>
            <a:pPr marL="0" indent="0">
              <a:buNone/>
            </a:pPr>
            <a:r>
              <a:rPr lang="en-GB" b="1" dirty="0"/>
              <a:t>IMPORTANT: </a:t>
            </a:r>
            <a:r>
              <a:rPr lang="en-GB" dirty="0"/>
              <a:t>Run “</a:t>
            </a:r>
            <a:r>
              <a:rPr lang="en-GB" i="1" dirty="0"/>
              <a:t>make clean</a:t>
            </a:r>
            <a:r>
              <a:rPr lang="en-GB" dirty="0"/>
              <a:t>” between builds.</a:t>
            </a:r>
            <a:endParaRPr lang="en-GB" b="1" dirty="0"/>
          </a:p>
        </p:txBody>
      </p:sp>
      <p:pic>
        <p:nvPicPr>
          <p:cNvPr id="6" name="Immagine 5">
            <a:extLst>
              <a:ext uri="{FF2B5EF4-FFF2-40B4-BE49-F238E27FC236}">
                <a16:creationId xmlns:a16="http://schemas.microsoft.com/office/drawing/2014/main" id="{ED7CEB65-E13E-0040-85E3-B62F8A3BBAB2}"/>
              </a:ext>
            </a:extLst>
          </p:cNvPr>
          <p:cNvPicPr>
            <a:picLocks noChangeAspect="1"/>
          </p:cNvPicPr>
          <p:nvPr/>
        </p:nvPicPr>
        <p:blipFill>
          <a:blip r:embed="rId2"/>
          <a:stretch>
            <a:fillRect/>
          </a:stretch>
        </p:blipFill>
        <p:spPr>
          <a:xfrm>
            <a:off x="5134112" y="2320211"/>
            <a:ext cx="6725847" cy="520710"/>
          </a:xfrm>
          <a:prstGeom prst="rect">
            <a:avLst/>
          </a:prstGeom>
        </p:spPr>
      </p:pic>
    </p:spTree>
    <p:extLst>
      <p:ext uri="{BB962C8B-B14F-4D97-AF65-F5344CB8AC3E}">
        <p14:creationId xmlns:p14="http://schemas.microsoft.com/office/powerpoint/2010/main" val="241191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A6B29-42BA-014B-AD7F-D5320B065DF9}"/>
              </a:ext>
            </a:extLst>
          </p:cNvPr>
          <p:cNvSpPr>
            <a:spLocks noGrp="1"/>
          </p:cNvSpPr>
          <p:nvPr>
            <p:ph type="ctrTitle"/>
          </p:nvPr>
        </p:nvSpPr>
        <p:spPr>
          <a:xfrm>
            <a:off x="914400" y="692149"/>
            <a:ext cx="10363200" cy="598315"/>
          </a:xfrm>
        </p:spPr>
        <p:txBody>
          <a:bodyPr/>
          <a:lstStyle/>
          <a:p>
            <a:r>
              <a:rPr lang="en-GB" dirty="0"/>
              <a:t>Flash the firmware (native installation)</a:t>
            </a:r>
          </a:p>
        </p:txBody>
      </p:sp>
      <p:sp>
        <p:nvSpPr>
          <p:cNvPr id="3" name="Segnaposto numero diapositiva 2">
            <a:extLst>
              <a:ext uri="{FF2B5EF4-FFF2-40B4-BE49-F238E27FC236}">
                <a16:creationId xmlns:a16="http://schemas.microsoft.com/office/drawing/2014/main" id="{E84569BD-13D6-364D-BB9D-136742B5FCE0}"/>
              </a:ext>
            </a:extLst>
          </p:cNvPr>
          <p:cNvSpPr>
            <a:spLocks noGrp="1"/>
          </p:cNvSpPr>
          <p:nvPr>
            <p:ph type="sldNum" sz="quarter" idx="12"/>
          </p:nvPr>
        </p:nvSpPr>
        <p:spPr/>
        <p:txBody>
          <a:bodyPr/>
          <a:lstStyle/>
          <a:p>
            <a:fld id="{2C90D592-87F5-CC4E-B82E-C3462EB62790}" type="slidenum">
              <a:rPr lang="en-GB" smtClean="0"/>
              <a:t>15</a:t>
            </a:fld>
            <a:endParaRPr lang="en-GB"/>
          </a:p>
        </p:txBody>
      </p:sp>
      <p:sp>
        <p:nvSpPr>
          <p:cNvPr id="4" name="Segnaposto contenuto 3">
            <a:extLst>
              <a:ext uri="{FF2B5EF4-FFF2-40B4-BE49-F238E27FC236}">
                <a16:creationId xmlns:a16="http://schemas.microsoft.com/office/drawing/2014/main" id="{5B047B82-4928-B14B-A3E9-8CB4B127A666}"/>
              </a:ext>
            </a:extLst>
          </p:cNvPr>
          <p:cNvSpPr>
            <a:spLocks noGrp="1"/>
          </p:cNvSpPr>
          <p:nvPr>
            <p:ph sz="quarter" idx="13"/>
          </p:nvPr>
        </p:nvSpPr>
        <p:spPr>
          <a:xfrm>
            <a:off x="609601" y="1290464"/>
            <a:ext cx="8026400" cy="5431012"/>
          </a:xfrm>
        </p:spPr>
        <p:txBody>
          <a:bodyPr/>
          <a:lstStyle/>
          <a:p>
            <a:pPr marL="0" indent="0">
              <a:buNone/>
            </a:pPr>
            <a:r>
              <a:rPr lang="en-GB" dirty="0"/>
              <a:t>If you installed the Toolchain in your system, follow this guide. </a:t>
            </a:r>
          </a:p>
          <a:p>
            <a:pPr marL="0" indent="0">
              <a:buNone/>
            </a:pPr>
            <a:r>
              <a:rPr lang="en-GB" dirty="0"/>
              <a:t>To flash the generated firmware into the </a:t>
            </a:r>
            <a:r>
              <a:rPr lang="en-GB" dirty="0" err="1"/>
              <a:t>OpenMV</a:t>
            </a:r>
            <a:r>
              <a:rPr lang="en-GB" dirty="0"/>
              <a:t>:</a:t>
            </a:r>
          </a:p>
          <a:p>
            <a:r>
              <a:rPr lang="en-GB" dirty="0"/>
              <a:t>Open </a:t>
            </a:r>
            <a:r>
              <a:rPr lang="en-GB" i="1" dirty="0" err="1"/>
              <a:t>OpenMV</a:t>
            </a:r>
            <a:r>
              <a:rPr lang="en-GB" i="1" dirty="0"/>
              <a:t> IDE</a:t>
            </a:r>
          </a:p>
          <a:p>
            <a:r>
              <a:rPr lang="en-GB" dirty="0"/>
              <a:t>Go to </a:t>
            </a:r>
            <a:r>
              <a:rPr lang="en-GB" i="1" dirty="0"/>
              <a:t>Tools </a:t>
            </a:r>
            <a:r>
              <a:rPr lang="en-GB" i="1" dirty="0">
                <a:sym typeface="Wingdings" pitchFamily="2" charset="2"/>
              </a:rPr>
              <a:t>  Run Bootloader  and browse “</a:t>
            </a:r>
            <a:r>
              <a:rPr lang="en-GB" i="1" dirty="0" err="1">
                <a:sym typeface="Wingdings" pitchFamily="2" charset="2"/>
              </a:rPr>
              <a:t>firmware.bin</a:t>
            </a:r>
            <a:r>
              <a:rPr lang="en-GB" i="1" dirty="0">
                <a:sym typeface="Wingdings" pitchFamily="2" charset="2"/>
              </a:rPr>
              <a:t>” </a:t>
            </a:r>
          </a:p>
          <a:p>
            <a:pPr marL="0" indent="0">
              <a:buNone/>
            </a:pPr>
            <a:endParaRPr lang="en-GB" i="1" dirty="0">
              <a:sym typeface="Wingdings" pitchFamily="2" charset="2"/>
            </a:endParaRPr>
          </a:p>
          <a:p>
            <a:pPr marL="0" indent="0">
              <a:buNone/>
            </a:pPr>
            <a:r>
              <a:rPr lang="en-GB" dirty="0">
                <a:sym typeface="Wingdings" pitchFamily="2" charset="2"/>
              </a:rPr>
              <a:t>Then, it is possible to write a </a:t>
            </a:r>
            <a:r>
              <a:rPr lang="en-GB" dirty="0" err="1">
                <a:sym typeface="Wingdings" pitchFamily="2" charset="2"/>
              </a:rPr>
              <a:t>Pyhton</a:t>
            </a:r>
            <a:r>
              <a:rPr lang="en-GB" dirty="0">
                <a:sym typeface="Wingdings" pitchFamily="2" charset="2"/>
              </a:rPr>
              <a:t> program with </a:t>
            </a:r>
            <a:r>
              <a:rPr lang="en-GB" i="1" dirty="0" err="1">
                <a:sym typeface="Wingdings" pitchFamily="2" charset="2"/>
              </a:rPr>
              <a:t>OpenMV</a:t>
            </a:r>
            <a:r>
              <a:rPr lang="en-GB" i="1" dirty="0">
                <a:sym typeface="Wingdings" pitchFamily="2" charset="2"/>
              </a:rPr>
              <a:t> IDE </a:t>
            </a:r>
            <a:r>
              <a:rPr lang="en-GB" dirty="0">
                <a:sym typeface="Wingdings" pitchFamily="2" charset="2"/>
              </a:rPr>
              <a:t>that runs on the camera. For simplicity, few examples ready to use are available. For this purpose go to:</a:t>
            </a:r>
          </a:p>
          <a:p>
            <a:r>
              <a:rPr lang="en-GB" i="1" dirty="0">
                <a:sym typeface="Wingdings" pitchFamily="2" charset="2"/>
              </a:rPr>
              <a:t>File  Examples  </a:t>
            </a:r>
            <a:r>
              <a:rPr lang="en-GB" i="1" dirty="0" err="1">
                <a:sym typeface="Wingdings" pitchFamily="2" charset="2"/>
              </a:rPr>
              <a:t>OpenMV</a:t>
            </a:r>
            <a:r>
              <a:rPr lang="en-GB" i="1" dirty="0">
                <a:sym typeface="Wingdings" pitchFamily="2" charset="2"/>
              </a:rPr>
              <a:t>  Machine-Learning  nn_stm32cubeai.py</a:t>
            </a:r>
          </a:p>
          <a:p>
            <a:pPr marL="0" indent="0">
              <a:buNone/>
            </a:pPr>
            <a:endParaRPr lang="en-GB" i="1" dirty="0">
              <a:sym typeface="Wingdings" pitchFamily="2" charset="2"/>
            </a:endParaRPr>
          </a:p>
          <a:p>
            <a:pPr marL="0" indent="0">
              <a:buNone/>
            </a:pPr>
            <a:r>
              <a:rPr lang="en-GB" dirty="0">
                <a:sym typeface="Wingdings" pitchFamily="2" charset="2"/>
              </a:rPr>
              <a:t>In this example the </a:t>
            </a:r>
            <a:r>
              <a:rPr lang="en-GB" i="1" dirty="0" err="1">
                <a:sym typeface="Wingdings" pitchFamily="2" charset="2"/>
              </a:rPr>
              <a:t>nn_st</a:t>
            </a:r>
            <a:r>
              <a:rPr lang="en-GB" i="1" dirty="0">
                <a:sym typeface="Wingdings" pitchFamily="2" charset="2"/>
              </a:rPr>
              <a:t> </a:t>
            </a:r>
            <a:r>
              <a:rPr lang="en-GB" dirty="0">
                <a:sym typeface="Wingdings" pitchFamily="2" charset="2"/>
              </a:rPr>
              <a:t>library is used to perform predictions with a model generated with the </a:t>
            </a:r>
            <a:r>
              <a:rPr lang="en-GB" i="1" dirty="0">
                <a:sym typeface="Wingdings" pitchFamily="2" charset="2"/>
              </a:rPr>
              <a:t>stm32ai </a:t>
            </a:r>
            <a:r>
              <a:rPr lang="en-GB" dirty="0">
                <a:sym typeface="Wingdings" pitchFamily="2" charset="2"/>
              </a:rPr>
              <a:t>command line tool. However, more examples which uses </a:t>
            </a:r>
            <a:r>
              <a:rPr lang="en-GB" i="1" dirty="0" err="1">
                <a:sym typeface="Wingdings" pitchFamily="2" charset="2"/>
              </a:rPr>
              <a:t>Tensorflow</a:t>
            </a:r>
            <a:r>
              <a:rPr lang="en-GB" dirty="0">
                <a:sym typeface="Wingdings" pitchFamily="2" charset="2"/>
              </a:rPr>
              <a:t> library are available as well where it is possible to use </a:t>
            </a:r>
            <a:r>
              <a:rPr lang="en-GB" i="1" dirty="0">
                <a:sym typeface="Wingdings" pitchFamily="2" charset="2"/>
              </a:rPr>
              <a:t>.</a:t>
            </a:r>
            <a:r>
              <a:rPr lang="en-GB" i="1" dirty="0" err="1">
                <a:sym typeface="Wingdings" pitchFamily="2" charset="2"/>
              </a:rPr>
              <a:t>tflite</a:t>
            </a:r>
            <a:r>
              <a:rPr lang="en-GB" i="1" dirty="0">
                <a:sym typeface="Wingdings" pitchFamily="2" charset="2"/>
              </a:rPr>
              <a:t> </a:t>
            </a:r>
            <a:r>
              <a:rPr lang="en-GB" dirty="0">
                <a:sym typeface="Wingdings" pitchFamily="2" charset="2"/>
              </a:rPr>
              <a:t>models</a:t>
            </a:r>
            <a:r>
              <a:rPr lang="en-GB" i="1" dirty="0">
                <a:sym typeface="Wingdings" pitchFamily="2" charset="2"/>
              </a:rPr>
              <a:t>.</a:t>
            </a:r>
            <a:endParaRPr lang="en-GB" dirty="0">
              <a:sym typeface="Wingdings" pitchFamily="2" charset="2"/>
            </a:endParaRPr>
          </a:p>
        </p:txBody>
      </p:sp>
      <p:pic>
        <p:nvPicPr>
          <p:cNvPr id="6" name="Immagine 5">
            <a:extLst>
              <a:ext uri="{FF2B5EF4-FFF2-40B4-BE49-F238E27FC236}">
                <a16:creationId xmlns:a16="http://schemas.microsoft.com/office/drawing/2014/main" id="{82300A25-7F06-C643-A6E4-6460B67121D7}"/>
              </a:ext>
            </a:extLst>
          </p:cNvPr>
          <p:cNvPicPr>
            <a:picLocks noChangeAspect="1"/>
          </p:cNvPicPr>
          <p:nvPr/>
        </p:nvPicPr>
        <p:blipFill>
          <a:blip r:embed="rId2"/>
          <a:stretch>
            <a:fillRect/>
          </a:stretch>
        </p:blipFill>
        <p:spPr>
          <a:xfrm>
            <a:off x="8990663" y="1611145"/>
            <a:ext cx="2072448" cy="1554336"/>
          </a:xfrm>
          <a:prstGeom prst="rect">
            <a:avLst/>
          </a:prstGeom>
        </p:spPr>
      </p:pic>
      <p:pic>
        <p:nvPicPr>
          <p:cNvPr id="8" name="Immagine 7">
            <a:extLst>
              <a:ext uri="{FF2B5EF4-FFF2-40B4-BE49-F238E27FC236}">
                <a16:creationId xmlns:a16="http://schemas.microsoft.com/office/drawing/2014/main" id="{2D900F7B-A301-4E47-8C76-E147EBFE0920}"/>
              </a:ext>
            </a:extLst>
          </p:cNvPr>
          <p:cNvPicPr>
            <a:picLocks noChangeAspect="1"/>
          </p:cNvPicPr>
          <p:nvPr/>
        </p:nvPicPr>
        <p:blipFill>
          <a:blip r:embed="rId3"/>
          <a:stretch>
            <a:fillRect/>
          </a:stretch>
        </p:blipFill>
        <p:spPr>
          <a:xfrm>
            <a:off x="8014628" y="3947232"/>
            <a:ext cx="4024517" cy="699916"/>
          </a:xfrm>
          <a:prstGeom prst="rect">
            <a:avLst/>
          </a:prstGeom>
        </p:spPr>
      </p:pic>
    </p:spTree>
    <p:extLst>
      <p:ext uri="{BB962C8B-B14F-4D97-AF65-F5344CB8AC3E}">
        <p14:creationId xmlns:p14="http://schemas.microsoft.com/office/powerpoint/2010/main" val="332375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A6B29-42BA-014B-AD7F-D5320B065DF9}"/>
              </a:ext>
            </a:extLst>
          </p:cNvPr>
          <p:cNvSpPr>
            <a:spLocks noGrp="1"/>
          </p:cNvSpPr>
          <p:nvPr>
            <p:ph type="ctrTitle"/>
          </p:nvPr>
        </p:nvSpPr>
        <p:spPr>
          <a:xfrm>
            <a:off x="914400" y="692149"/>
            <a:ext cx="10363200" cy="598315"/>
          </a:xfrm>
        </p:spPr>
        <p:txBody>
          <a:bodyPr/>
          <a:lstStyle/>
          <a:p>
            <a:r>
              <a:rPr lang="en-GB"/>
              <a:t>Flash the firmware (virtual machine installation)</a:t>
            </a:r>
            <a:endParaRPr lang="en-GB" dirty="0"/>
          </a:p>
        </p:txBody>
      </p:sp>
      <p:sp>
        <p:nvSpPr>
          <p:cNvPr id="3" name="Segnaposto numero diapositiva 2">
            <a:extLst>
              <a:ext uri="{FF2B5EF4-FFF2-40B4-BE49-F238E27FC236}">
                <a16:creationId xmlns:a16="http://schemas.microsoft.com/office/drawing/2014/main" id="{E84569BD-13D6-364D-BB9D-136742B5FCE0}"/>
              </a:ext>
            </a:extLst>
          </p:cNvPr>
          <p:cNvSpPr>
            <a:spLocks noGrp="1"/>
          </p:cNvSpPr>
          <p:nvPr>
            <p:ph type="sldNum" sz="quarter" idx="12"/>
          </p:nvPr>
        </p:nvSpPr>
        <p:spPr/>
        <p:txBody>
          <a:bodyPr/>
          <a:lstStyle/>
          <a:p>
            <a:fld id="{2C90D592-87F5-CC4E-B82E-C3462EB62790}" type="slidenum">
              <a:rPr lang="en-GB" smtClean="0"/>
              <a:t>16</a:t>
            </a:fld>
            <a:endParaRPr lang="en-GB"/>
          </a:p>
        </p:txBody>
      </p:sp>
      <p:sp>
        <p:nvSpPr>
          <p:cNvPr id="4" name="Segnaposto contenuto 3">
            <a:extLst>
              <a:ext uri="{FF2B5EF4-FFF2-40B4-BE49-F238E27FC236}">
                <a16:creationId xmlns:a16="http://schemas.microsoft.com/office/drawing/2014/main" id="{5B047B82-4928-B14B-A3E9-8CB4B127A666}"/>
              </a:ext>
            </a:extLst>
          </p:cNvPr>
          <p:cNvSpPr>
            <a:spLocks noGrp="1"/>
          </p:cNvSpPr>
          <p:nvPr>
            <p:ph sz="quarter" idx="13"/>
          </p:nvPr>
        </p:nvSpPr>
        <p:spPr>
          <a:xfrm>
            <a:off x="609600" y="1290464"/>
            <a:ext cx="5949919" cy="5431012"/>
          </a:xfrm>
        </p:spPr>
        <p:txBody>
          <a:bodyPr>
            <a:normAutofit/>
          </a:bodyPr>
          <a:lstStyle/>
          <a:p>
            <a:pPr marL="0" indent="0">
              <a:buNone/>
            </a:pPr>
            <a:r>
              <a:rPr lang="en-GB" dirty="0"/>
              <a:t>If the toolchain was installed in a virtual machine, a few more steps are required, basically for ease of use.</a:t>
            </a:r>
          </a:p>
          <a:p>
            <a:pPr marL="0" indent="0">
              <a:buNone/>
            </a:pPr>
            <a:endParaRPr lang="en-GB" dirty="0"/>
          </a:p>
          <a:p>
            <a:pPr marL="0" indent="0">
              <a:buNone/>
            </a:pPr>
            <a:r>
              <a:rPr lang="en-GB" dirty="0"/>
              <a:t>In your VirtualBox app, click on </a:t>
            </a:r>
            <a:r>
              <a:rPr lang="en-GB" i="1" dirty="0"/>
              <a:t>Devices</a:t>
            </a:r>
            <a:r>
              <a:rPr lang="en-GB" dirty="0"/>
              <a:t> and on </a:t>
            </a:r>
            <a:r>
              <a:rPr lang="en-GB" i="1" dirty="0"/>
              <a:t>Insert Guest Additions CD image</a:t>
            </a:r>
            <a:r>
              <a:rPr lang="en-GB" dirty="0"/>
              <a:t>. Simply follow the instructions and restart your VM.</a:t>
            </a:r>
          </a:p>
          <a:p>
            <a:pPr marL="0" indent="0">
              <a:buNone/>
            </a:pPr>
            <a:endParaRPr lang="en-GB" dirty="0"/>
          </a:p>
          <a:p>
            <a:pPr marL="0" indent="0">
              <a:buNone/>
            </a:pPr>
            <a:r>
              <a:rPr lang="en-GB" dirty="0"/>
              <a:t>At this point, shut the VM down and on VirtualBox go in </a:t>
            </a:r>
            <a:r>
              <a:rPr lang="en-GB" i="1" dirty="0"/>
              <a:t>Settings</a:t>
            </a:r>
            <a:r>
              <a:rPr lang="en-GB" dirty="0"/>
              <a:t> and in the </a:t>
            </a:r>
            <a:r>
              <a:rPr lang="en-GB" i="1" dirty="0"/>
              <a:t>Shared Folders </a:t>
            </a:r>
            <a:r>
              <a:rPr lang="en-GB" dirty="0"/>
              <a:t>tab. Click on the highlighted button. Select a folder on your Host system in </a:t>
            </a:r>
            <a:r>
              <a:rPr lang="en-GB" i="1" dirty="0"/>
              <a:t>Folder Path</a:t>
            </a:r>
            <a:r>
              <a:rPr lang="en-GB" dirty="0"/>
              <a:t>, choose a name in </a:t>
            </a:r>
            <a:r>
              <a:rPr lang="en-GB" i="1" dirty="0"/>
              <a:t>Folder Name</a:t>
            </a:r>
            <a:r>
              <a:rPr lang="en-GB" dirty="0"/>
              <a:t>, check the </a:t>
            </a:r>
            <a:r>
              <a:rPr lang="en-GB" i="1" dirty="0"/>
              <a:t>Auto-mount</a:t>
            </a:r>
            <a:r>
              <a:rPr lang="en-GB" dirty="0"/>
              <a:t> option and click OK.</a:t>
            </a:r>
          </a:p>
        </p:txBody>
      </p:sp>
      <p:pic>
        <p:nvPicPr>
          <p:cNvPr id="7" name="Picture 6">
            <a:extLst>
              <a:ext uri="{FF2B5EF4-FFF2-40B4-BE49-F238E27FC236}">
                <a16:creationId xmlns:a16="http://schemas.microsoft.com/office/drawing/2014/main" id="{0C5B22DE-B76F-5141-BD4E-758AB9AD1FEE}"/>
              </a:ext>
            </a:extLst>
          </p:cNvPr>
          <p:cNvPicPr>
            <a:picLocks noChangeAspect="1"/>
          </p:cNvPicPr>
          <p:nvPr/>
        </p:nvPicPr>
        <p:blipFill>
          <a:blip r:embed="rId2"/>
          <a:stretch>
            <a:fillRect/>
          </a:stretch>
        </p:blipFill>
        <p:spPr>
          <a:xfrm>
            <a:off x="6559519" y="991306"/>
            <a:ext cx="5347558" cy="3392160"/>
          </a:xfrm>
          <a:prstGeom prst="rect">
            <a:avLst/>
          </a:prstGeom>
        </p:spPr>
      </p:pic>
      <p:sp>
        <p:nvSpPr>
          <p:cNvPr id="9" name="Oval 8">
            <a:extLst>
              <a:ext uri="{FF2B5EF4-FFF2-40B4-BE49-F238E27FC236}">
                <a16:creationId xmlns:a16="http://schemas.microsoft.com/office/drawing/2014/main" id="{288F8C92-44D2-3945-83FA-452AE7CA3A8D}"/>
              </a:ext>
            </a:extLst>
          </p:cNvPr>
          <p:cNvSpPr/>
          <p:nvPr/>
        </p:nvSpPr>
        <p:spPr>
          <a:xfrm>
            <a:off x="11182865" y="2051222"/>
            <a:ext cx="296562"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Picture 10">
            <a:extLst>
              <a:ext uri="{FF2B5EF4-FFF2-40B4-BE49-F238E27FC236}">
                <a16:creationId xmlns:a16="http://schemas.microsoft.com/office/drawing/2014/main" id="{258A8F01-3A03-F343-847E-6DF1271BEEC7}"/>
              </a:ext>
            </a:extLst>
          </p:cNvPr>
          <p:cNvPicPr>
            <a:picLocks noChangeAspect="1"/>
          </p:cNvPicPr>
          <p:nvPr/>
        </p:nvPicPr>
        <p:blipFill>
          <a:blip r:embed="rId3"/>
          <a:stretch>
            <a:fillRect/>
          </a:stretch>
        </p:blipFill>
        <p:spPr>
          <a:xfrm>
            <a:off x="6559520" y="3747302"/>
            <a:ext cx="5347557" cy="3392160"/>
          </a:xfrm>
          <a:prstGeom prst="rect">
            <a:avLst/>
          </a:prstGeom>
        </p:spPr>
      </p:pic>
    </p:spTree>
    <p:extLst>
      <p:ext uri="{BB962C8B-B14F-4D97-AF65-F5344CB8AC3E}">
        <p14:creationId xmlns:p14="http://schemas.microsoft.com/office/powerpoint/2010/main" val="181431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A6B29-42BA-014B-AD7F-D5320B065DF9}"/>
              </a:ext>
            </a:extLst>
          </p:cNvPr>
          <p:cNvSpPr>
            <a:spLocks noGrp="1"/>
          </p:cNvSpPr>
          <p:nvPr>
            <p:ph type="ctrTitle"/>
          </p:nvPr>
        </p:nvSpPr>
        <p:spPr>
          <a:xfrm>
            <a:off x="914400" y="692149"/>
            <a:ext cx="10363200" cy="598315"/>
          </a:xfrm>
        </p:spPr>
        <p:txBody>
          <a:bodyPr/>
          <a:lstStyle/>
          <a:p>
            <a:r>
              <a:rPr lang="en-GB"/>
              <a:t>Flash the firmware (virtual machine installation)</a:t>
            </a:r>
            <a:endParaRPr lang="en-GB" dirty="0"/>
          </a:p>
        </p:txBody>
      </p:sp>
      <p:sp>
        <p:nvSpPr>
          <p:cNvPr id="3" name="Segnaposto numero diapositiva 2">
            <a:extLst>
              <a:ext uri="{FF2B5EF4-FFF2-40B4-BE49-F238E27FC236}">
                <a16:creationId xmlns:a16="http://schemas.microsoft.com/office/drawing/2014/main" id="{E84569BD-13D6-364D-BB9D-136742B5FCE0}"/>
              </a:ext>
            </a:extLst>
          </p:cNvPr>
          <p:cNvSpPr>
            <a:spLocks noGrp="1"/>
          </p:cNvSpPr>
          <p:nvPr>
            <p:ph type="sldNum" sz="quarter" idx="12"/>
          </p:nvPr>
        </p:nvSpPr>
        <p:spPr/>
        <p:txBody>
          <a:bodyPr/>
          <a:lstStyle/>
          <a:p>
            <a:fld id="{2C90D592-87F5-CC4E-B82E-C3462EB62790}" type="slidenum">
              <a:rPr lang="en-GB" smtClean="0"/>
              <a:t>17</a:t>
            </a:fld>
            <a:endParaRPr lang="en-GB"/>
          </a:p>
        </p:txBody>
      </p:sp>
      <p:sp>
        <p:nvSpPr>
          <p:cNvPr id="4" name="Segnaposto contenuto 3">
            <a:extLst>
              <a:ext uri="{FF2B5EF4-FFF2-40B4-BE49-F238E27FC236}">
                <a16:creationId xmlns:a16="http://schemas.microsoft.com/office/drawing/2014/main" id="{5B047B82-4928-B14B-A3E9-8CB4B127A666}"/>
              </a:ext>
            </a:extLst>
          </p:cNvPr>
          <p:cNvSpPr>
            <a:spLocks noGrp="1"/>
          </p:cNvSpPr>
          <p:nvPr>
            <p:ph sz="quarter" idx="13"/>
          </p:nvPr>
        </p:nvSpPr>
        <p:spPr>
          <a:xfrm>
            <a:off x="609600" y="1290464"/>
            <a:ext cx="5949919" cy="5431012"/>
          </a:xfrm>
        </p:spPr>
        <p:txBody>
          <a:bodyPr>
            <a:normAutofit fontScale="92500" lnSpcReduction="20000"/>
          </a:bodyPr>
          <a:lstStyle/>
          <a:p>
            <a:pPr marL="0" indent="0">
              <a:buNone/>
            </a:pPr>
            <a:r>
              <a:rPr lang="en-GB" dirty="0"/>
              <a:t>Start the Linux VM (or reboot it).</a:t>
            </a:r>
          </a:p>
          <a:p>
            <a:pPr marL="0" indent="0">
              <a:buNone/>
            </a:pPr>
            <a:endParaRPr lang="en-GB" dirty="0"/>
          </a:p>
          <a:p>
            <a:pPr marL="0" indent="0">
              <a:buNone/>
            </a:pPr>
            <a:r>
              <a:rPr lang="en-GB" dirty="0"/>
              <a:t>Open a terminal window and type the command:</a:t>
            </a:r>
          </a:p>
          <a:p>
            <a:pPr marL="400041" lvl="1" indent="0">
              <a:buNone/>
            </a:pPr>
            <a:r>
              <a:rPr lang="en-GB" sz="1800" i="1" dirty="0" err="1"/>
              <a:t>sudo</a:t>
            </a:r>
            <a:r>
              <a:rPr lang="en-GB" sz="1800" i="1" dirty="0"/>
              <a:t> </a:t>
            </a:r>
            <a:r>
              <a:rPr lang="en-GB" sz="1800" i="1" dirty="0" err="1"/>
              <a:t>usermod</a:t>
            </a:r>
            <a:r>
              <a:rPr lang="en-GB" sz="1800" i="1" dirty="0"/>
              <a:t> -a -G </a:t>
            </a:r>
            <a:r>
              <a:rPr lang="en-GB" sz="1800" i="1" dirty="0" err="1"/>
              <a:t>vboxsf</a:t>
            </a:r>
            <a:r>
              <a:rPr lang="en-GB" sz="1800" i="1" dirty="0"/>
              <a:t> `</a:t>
            </a:r>
            <a:r>
              <a:rPr lang="en-GB" sz="1800" i="1" dirty="0" err="1"/>
              <a:t>whoami</a:t>
            </a:r>
            <a:r>
              <a:rPr lang="en-GB" sz="1800" i="1" dirty="0"/>
              <a:t>`</a:t>
            </a:r>
          </a:p>
          <a:p>
            <a:pPr marL="0" indent="0">
              <a:buNone/>
            </a:pPr>
            <a:r>
              <a:rPr lang="en-GB" dirty="0"/>
              <a:t>and type the password.</a:t>
            </a:r>
          </a:p>
          <a:p>
            <a:pPr marL="0" indent="0">
              <a:buNone/>
            </a:pPr>
            <a:endParaRPr lang="en-GB" dirty="0"/>
          </a:p>
          <a:p>
            <a:pPr marL="0" indent="0">
              <a:buNone/>
            </a:pPr>
            <a:r>
              <a:rPr lang="en-GB" b="1" dirty="0"/>
              <a:t>NOTE</a:t>
            </a:r>
            <a:r>
              <a:rPr lang="en-GB" dirty="0"/>
              <a:t>: </a:t>
            </a:r>
            <a:r>
              <a:rPr lang="en-GB" i="1" dirty="0" err="1"/>
              <a:t>whoami</a:t>
            </a:r>
            <a:r>
              <a:rPr lang="en-GB" dirty="0"/>
              <a:t> is a Linux placeholder that automatically shows the name of the user, without searching for it on the system.</a:t>
            </a:r>
          </a:p>
          <a:p>
            <a:pPr marL="0" indent="0">
              <a:buNone/>
            </a:pPr>
            <a:endParaRPr lang="en-GB" dirty="0"/>
          </a:p>
          <a:p>
            <a:pPr marL="0" indent="0">
              <a:buNone/>
            </a:pPr>
            <a:r>
              <a:rPr lang="en-GB" dirty="0"/>
              <a:t>Then:</a:t>
            </a:r>
          </a:p>
          <a:p>
            <a:pPr marL="400041" lvl="1" indent="0">
              <a:buNone/>
            </a:pPr>
            <a:r>
              <a:rPr lang="en-GB" sz="1800" dirty="0" err="1"/>
              <a:t>sudo</a:t>
            </a:r>
            <a:r>
              <a:rPr lang="en-GB" sz="1800" dirty="0"/>
              <a:t> </a:t>
            </a:r>
            <a:r>
              <a:rPr lang="en-GB" sz="1800" dirty="0" err="1"/>
              <a:t>chown</a:t>
            </a:r>
            <a:r>
              <a:rPr lang="en-GB" sz="1800" dirty="0"/>
              <a:t> -R `</a:t>
            </a:r>
            <a:r>
              <a:rPr lang="en-GB" sz="1800" dirty="0" err="1"/>
              <a:t>whoami</a:t>
            </a:r>
            <a:r>
              <a:rPr lang="en-GB" sz="1800" dirty="0"/>
              <a:t>`:users /media/ </a:t>
            </a:r>
          </a:p>
          <a:p>
            <a:pPr marL="0" indent="0">
              <a:buNone/>
            </a:pPr>
            <a:br>
              <a:rPr lang="en-GB" dirty="0"/>
            </a:br>
            <a:r>
              <a:rPr lang="en-GB" dirty="0"/>
              <a:t>Now, log out and back in as shown in the pictures. </a:t>
            </a:r>
          </a:p>
          <a:p>
            <a:pPr marL="0" indent="0">
              <a:buNone/>
            </a:pPr>
            <a:r>
              <a:rPr lang="en-GB" dirty="0"/>
              <a:t>You are now able to write from and to the folder, which is shared with your Host system. This is needed to flash the firmware using the bootloader, since the handshaking procedure does not work well inside a VM (unless you decide to passthrough the controller, which is much more complex).</a:t>
            </a:r>
          </a:p>
          <a:p>
            <a:pPr marL="0" indent="0">
              <a:buNone/>
            </a:pPr>
            <a:endParaRPr lang="en-GB" dirty="0"/>
          </a:p>
          <a:p>
            <a:pPr marL="0" indent="0">
              <a:buNone/>
            </a:pPr>
            <a:endParaRPr lang="en-GB" dirty="0"/>
          </a:p>
        </p:txBody>
      </p:sp>
      <p:pic>
        <p:nvPicPr>
          <p:cNvPr id="6" name="Picture 5">
            <a:extLst>
              <a:ext uri="{FF2B5EF4-FFF2-40B4-BE49-F238E27FC236}">
                <a16:creationId xmlns:a16="http://schemas.microsoft.com/office/drawing/2014/main" id="{A1FE6899-4035-7D4D-B895-EEB6650ED895}"/>
              </a:ext>
            </a:extLst>
          </p:cNvPr>
          <p:cNvPicPr>
            <a:picLocks noChangeAspect="1"/>
          </p:cNvPicPr>
          <p:nvPr/>
        </p:nvPicPr>
        <p:blipFill>
          <a:blip r:embed="rId2"/>
          <a:stretch>
            <a:fillRect/>
          </a:stretch>
        </p:blipFill>
        <p:spPr>
          <a:xfrm>
            <a:off x="6559518" y="1141084"/>
            <a:ext cx="5499653" cy="2933148"/>
          </a:xfrm>
          <a:prstGeom prst="rect">
            <a:avLst/>
          </a:prstGeom>
        </p:spPr>
      </p:pic>
      <p:sp>
        <p:nvSpPr>
          <p:cNvPr id="8" name="Rectangle 7">
            <a:extLst>
              <a:ext uri="{FF2B5EF4-FFF2-40B4-BE49-F238E27FC236}">
                <a16:creationId xmlns:a16="http://schemas.microsoft.com/office/drawing/2014/main" id="{09A140BE-C0D8-5240-9000-68A273E3C3AD}"/>
              </a:ext>
            </a:extLst>
          </p:cNvPr>
          <p:cNvSpPr/>
          <p:nvPr/>
        </p:nvSpPr>
        <p:spPr>
          <a:xfrm>
            <a:off x="11022496" y="2054695"/>
            <a:ext cx="884582" cy="140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extLst>
              <a:ext uri="{FF2B5EF4-FFF2-40B4-BE49-F238E27FC236}">
                <a16:creationId xmlns:a16="http://schemas.microsoft.com/office/drawing/2014/main" id="{049986E5-86BF-CC4C-8951-BD69743329C6}"/>
              </a:ext>
            </a:extLst>
          </p:cNvPr>
          <p:cNvPicPr>
            <a:picLocks noChangeAspect="1"/>
          </p:cNvPicPr>
          <p:nvPr/>
        </p:nvPicPr>
        <p:blipFill>
          <a:blip r:embed="rId3"/>
          <a:stretch>
            <a:fillRect/>
          </a:stretch>
        </p:blipFill>
        <p:spPr>
          <a:xfrm>
            <a:off x="6559518" y="4005970"/>
            <a:ext cx="5499653" cy="2933148"/>
          </a:xfrm>
          <a:prstGeom prst="rect">
            <a:avLst/>
          </a:prstGeom>
        </p:spPr>
      </p:pic>
      <p:cxnSp>
        <p:nvCxnSpPr>
          <p:cNvPr id="16" name="Straight Arrow Connector 15">
            <a:extLst>
              <a:ext uri="{FF2B5EF4-FFF2-40B4-BE49-F238E27FC236}">
                <a16:creationId xmlns:a16="http://schemas.microsoft.com/office/drawing/2014/main" id="{27AEE3EF-0210-104A-A93D-ACA396DB725D}"/>
              </a:ext>
            </a:extLst>
          </p:cNvPr>
          <p:cNvCxnSpPr/>
          <p:nvPr/>
        </p:nvCxnSpPr>
        <p:spPr>
          <a:xfrm flipH="1" flipV="1">
            <a:off x="9580418" y="5472544"/>
            <a:ext cx="145473" cy="1593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07CF718-FB53-6C4F-91C1-47C5E158C064}"/>
              </a:ext>
            </a:extLst>
          </p:cNvPr>
          <p:cNvCxnSpPr/>
          <p:nvPr/>
        </p:nvCxnSpPr>
        <p:spPr>
          <a:xfrm flipH="1" flipV="1">
            <a:off x="11436927" y="2125873"/>
            <a:ext cx="145473" cy="1593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061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A6B29-42BA-014B-AD7F-D5320B065DF9}"/>
              </a:ext>
            </a:extLst>
          </p:cNvPr>
          <p:cNvSpPr>
            <a:spLocks noGrp="1"/>
          </p:cNvSpPr>
          <p:nvPr>
            <p:ph type="ctrTitle"/>
          </p:nvPr>
        </p:nvSpPr>
        <p:spPr>
          <a:xfrm>
            <a:off x="914400" y="692149"/>
            <a:ext cx="10363200" cy="598315"/>
          </a:xfrm>
        </p:spPr>
        <p:txBody>
          <a:bodyPr/>
          <a:lstStyle/>
          <a:p>
            <a:r>
              <a:rPr lang="en-GB" dirty="0"/>
              <a:t>Flash the firmware (virtual machine installation)</a:t>
            </a:r>
          </a:p>
        </p:txBody>
      </p:sp>
      <p:sp>
        <p:nvSpPr>
          <p:cNvPr id="3" name="Segnaposto numero diapositiva 2">
            <a:extLst>
              <a:ext uri="{FF2B5EF4-FFF2-40B4-BE49-F238E27FC236}">
                <a16:creationId xmlns:a16="http://schemas.microsoft.com/office/drawing/2014/main" id="{E84569BD-13D6-364D-BB9D-136742B5FCE0}"/>
              </a:ext>
            </a:extLst>
          </p:cNvPr>
          <p:cNvSpPr>
            <a:spLocks noGrp="1"/>
          </p:cNvSpPr>
          <p:nvPr>
            <p:ph type="sldNum" sz="quarter" idx="12"/>
          </p:nvPr>
        </p:nvSpPr>
        <p:spPr/>
        <p:txBody>
          <a:bodyPr/>
          <a:lstStyle/>
          <a:p>
            <a:fld id="{2C90D592-87F5-CC4E-B82E-C3462EB62790}" type="slidenum">
              <a:rPr lang="en-GB" smtClean="0"/>
              <a:t>18</a:t>
            </a:fld>
            <a:endParaRPr lang="en-GB"/>
          </a:p>
        </p:txBody>
      </p:sp>
      <p:sp>
        <p:nvSpPr>
          <p:cNvPr id="4" name="Segnaposto contenuto 3">
            <a:extLst>
              <a:ext uri="{FF2B5EF4-FFF2-40B4-BE49-F238E27FC236}">
                <a16:creationId xmlns:a16="http://schemas.microsoft.com/office/drawing/2014/main" id="{5B047B82-4928-B14B-A3E9-8CB4B127A666}"/>
              </a:ext>
            </a:extLst>
          </p:cNvPr>
          <p:cNvSpPr>
            <a:spLocks noGrp="1"/>
          </p:cNvSpPr>
          <p:nvPr>
            <p:ph sz="quarter" idx="13"/>
          </p:nvPr>
        </p:nvSpPr>
        <p:spPr>
          <a:xfrm>
            <a:off x="609601" y="1290464"/>
            <a:ext cx="5116223" cy="5349327"/>
          </a:xfrm>
        </p:spPr>
        <p:txBody>
          <a:bodyPr>
            <a:normAutofit fontScale="77500" lnSpcReduction="20000"/>
          </a:bodyPr>
          <a:lstStyle/>
          <a:p>
            <a:pPr marL="0" indent="0">
              <a:buNone/>
            </a:pPr>
            <a:r>
              <a:rPr lang="en-GB" dirty="0"/>
              <a:t>At this point, locate the /bin folder that contains the newly generated </a:t>
            </a:r>
            <a:r>
              <a:rPr lang="en-GB" dirty="0" err="1"/>
              <a:t>firmaware</a:t>
            </a:r>
            <a:r>
              <a:rPr lang="en-GB" dirty="0"/>
              <a:t> and copy it inside the shared folder. It should be present on the side bar of the file explorer.</a:t>
            </a:r>
          </a:p>
          <a:p>
            <a:pPr marL="0" indent="0">
              <a:buNone/>
            </a:pPr>
            <a:endParaRPr lang="en-GB" dirty="0"/>
          </a:p>
          <a:p>
            <a:pPr marL="0" indent="0">
              <a:buNone/>
            </a:pPr>
            <a:r>
              <a:rPr lang="en-GB" dirty="0"/>
              <a:t>The copied files are now available to the Host OS. The steps are exactly the same, only on your native OS.</a:t>
            </a:r>
          </a:p>
          <a:p>
            <a:pPr marL="0" indent="0">
              <a:buNone/>
            </a:pPr>
            <a:endParaRPr lang="en-GB" dirty="0"/>
          </a:p>
          <a:p>
            <a:pPr marL="0" indent="0">
              <a:buNone/>
            </a:pPr>
            <a:r>
              <a:rPr lang="en-GB" dirty="0"/>
              <a:t>To flash the generated firmware into the </a:t>
            </a:r>
            <a:r>
              <a:rPr lang="en-GB" dirty="0" err="1"/>
              <a:t>OpenMV</a:t>
            </a:r>
            <a:r>
              <a:rPr lang="en-GB" dirty="0"/>
              <a:t>:</a:t>
            </a:r>
          </a:p>
          <a:p>
            <a:r>
              <a:rPr lang="en-GB" dirty="0"/>
              <a:t>Open </a:t>
            </a:r>
            <a:r>
              <a:rPr lang="en-GB" i="1" dirty="0" err="1"/>
              <a:t>OpenMV</a:t>
            </a:r>
            <a:r>
              <a:rPr lang="en-GB" i="1" dirty="0"/>
              <a:t> IDE </a:t>
            </a:r>
            <a:r>
              <a:rPr lang="en-GB" b="1" dirty="0"/>
              <a:t>on your </a:t>
            </a:r>
            <a:r>
              <a:rPr lang="en-GB" b="1"/>
              <a:t>host system</a:t>
            </a:r>
            <a:r>
              <a:rPr lang="en-GB"/>
              <a:t>.</a:t>
            </a:r>
            <a:endParaRPr lang="en-GB" b="1" dirty="0"/>
          </a:p>
          <a:p>
            <a:r>
              <a:rPr lang="en-GB" dirty="0"/>
              <a:t>Go to </a:t>
            </a:r>
            <a:r>
              <a:rPr lang="en-GB" i="1" dirty="0"/>
              <a:t>Tools </a:t>
            </a:r>
            <a:r>
              <a:rPr lang="en-GB" i="1" dirty="0">
                <a:sym typeface="Wingdings" pitchFamily="2" charset="2"/>
              </a:rPr>
              <a:t>  Run Bootloader  </a:t>
            </a:r>
            <a:r>
              <a:rPr lang="en-GB" dirty="0">
                <a:sym typeface="Wingdings" pitchFamily="2" charset="2"/>
              </a:rPr>
              <a:t>and browse</a:t>
            </a:r>
            <a:r>
              <a:rPr lang="en-GB" i="1" dirty="0">
                <a:sym typeface="Wingdings" pitchFamily="2" charset="2"/>
              </a:rPr>
              <a:t> “</a:t>
            </a:r>
            <a:r>
              <a:rPr lang="en-GB" i="1" dirty="0" err="1">
                <a:sym typeface="Wingdings" pitchFamily="2" charset="2"/>
              </a:rPr>
              <a:t>firmware.bin</a:t>
            </a:r>
            <a:r>
              <a:rPr lang="en-GB" i="1" dirty="0">
                <a:sym typeface="Wingdings" pitchFamily="2" charset="2"/>
              </a:rPr>
              <a:t>”; </a:t>
            </a:r>
            <a:r>
              <a:rPr lang="en-GB" dirty="0">
                <a:sym typeface="Wingdings" pitchFamily="2" charset="2"/>
              </a:rPr>
              <a:t>it will be located in the folder selected on the VM Settings</a:t>
            </a:r>
          </a:p>
          <a:p>
            <a:pPr marL="0" indent="0">
              <a:buNone/>
            </a:pPr>
            <a:endParaRPr lang="en-GB" i="1" dirty="0">
              <a:sym typeface="Wingdings" pitchFamily="2" charset="2"/>
            </a:endParaRPr>
          </a:p>
          <a:p>
            <a:pPr marL="0" indent="0">
              <a:buNone/>
            </a:pPr>
            <a:r>
              <a:rPr lang="en-GB" dirty="0">
                <a:sym typeface="Wingdings" pitchFamily="2" charset="2"/>
              </a:rPr>
              <a:t>Then, it is possible to write a </a:t>
            </a:r>
            <a:r>
              <a:rPr lang="en-GB" dirty="0" err="1">
                <a:sym typeface="Wingdings" pitchFamily="2" charset="2"/>
              </a:rPr>
              <a:t>Pyhton</a:t>
            </a:r>
            <a:r>
              <a:rPr lang="en-GB" dirty="0">
                <a:sym typeface="Wingdings" pitchFamily="2" charset="2"/>
              </a:rPr>
              <a:t> program with </a:t>
            </a:r>
            <a:r>
              <a:rPr lang="en-GB" i="1" dirty="0" err="1">
                <a:sym typeface="Wingdings" pitchFamily="2" charset="2"/>
              </a:rPr>
              <a:t>OpenMV</a:t>
            </a:r>
            <a:r>
              <a:rPr lang="en-GB" i="1" dirty="0">
                <a:sym typeface="Wingdings" pitchFamily="2" charset="2"/>
              </a:rPr>
              <a:t> IDE </a:t>
            </a:r>
            <a:r>
              <a:rPr lang="en-GB" dirty="0">
                <a:sym typeface="Wingdings" pitchFamily="2" charset="2"/>
              </a:rPr>
              <a:t>that runs on the camera. For simplicity, few examples ready to use are available. For this purpose go to:</a:t>
            </a:r>
          </a:p>
          <a:p>
            <a:r>
              <a:rPr lang="en-GB" i="1" dirty="0">
                <a:sym typeface="Wingdings" pitchFamily="2" charset="2"/>
              </a:rPr>
              <a:t>File  Examples  </a:t>
            </a:r>
            <a:r>
              <a:rPr lang="en-GB" i="1" dirty="0" err="1">
                <a:sym typeface="Wingdings" pitchFamily="2" charset="2"/>
              </a:rPr>
              <a:t>OpenMV</a:t>
            </a:r>
            <a:r>
              <a:rPr lang="en-GB" i="1" dirty="0">
                <a:sym typeface="Wingdings" pitchFamily="2" charset="2"/>
              </a:rPr>
              <a:t>  Machine-Learning  nn_stm32cubeai.py</a:t>
            </a:r>
          </a:p>
          <a:p>
            <a:pPr marL="0" indent="0">
              <a:buNone/>
            </a:pPr>
            <a:endParaRPr lang="en-GB" i="1" dirty="0">
              <a:sym typeface="Wingdings" pitchFamily="2" charset="2"/>
            </a:endParaRPr>
          </a:p>
          <a:p>
            <a:pPr marL="0" indent="0">
              <a:buNone/>
            </a:pPr>
            <a:r>
              <a:rPr lang="en-GB" dirty="0">
                <a:sym typeface="Wingdings" pitchFamily="2" charset="2"/>
              </a:rPr>
              <a:t>In this example the </a:t>
            </a:r>
            <a:r>
              <a:rPr lang="en-GB" i="1" dirty="0" err="1">
                <a:sym typeface="Wingdings" pitchFamily="2" charset="2"/>
              </a:rPr>
              <a:t>nn_st</a:t>
            </a:r>
            <a:r>
              <a:rPr lang="en-GB" i="1" dirty="0">
                <a:sym typeface="Wingdings" pitchFamily="2" charset="2"/>
              </a:rPr>
              <a:t> </a:t>
            </a:r>
            <a:r>
              <a:rPr lang="en-GB" dirty="0">
                <a:sym typeface="Wingdings" pitchFamily="2" charset="2"/>
              </a:rPr>
              <a:t>library is used to perform predictions with a model generated with the </a:t>
            </a:r>
            <a:r>
              <a:rPr lang="en-GB" i="1" dirty="0">
                <a:sym typeface="Wingdings" pitchFamily="2" charset="2"/>
              </a:rPr>
              <a:t>stm32ai </a:t>
            </a:r>
            <a:r>
              <a:rPr lang="en-GB" dirty="0">
                <a:sym typeface="Wingdings" pitchFamily="2" charset="2"/>
              </a:rPr>
              <a:t>command line tool. However, more examples which uses </a:t>
            </a:r>
            <a:r>
              <a:rPr lang="en-GB" i="1" dirty="0" err="1">
                <a:sym typeface="Wingdings" pitchFamily="2" charset="2"/>
              </a:rPr>
              <a:t>Tensorflow</a:t>
            </a:r>
            <a:r>
              <a:rPr lang="en-GB" dirty="0">
                <a:sym typeface="Wingdings" pitchFamily="2" charset="2"/>
              </a:rPr>
              <a:t> library are available as well where it is possible to use </a:t>
            </a:r>
            <a:r>
              <a:rPr lang="en-GB" i="1" dirty="0">
                <a:sym typeface="Wingdings" pitchFamily="2" charset="2"/>
              </a:rPr>
              <a:t>.</a:t>
            </a:r>
            <a:r>
              <a:rPr lang="en-GB" i="1" dirty="0" err="1">
                <a:sym typeface="Wingdings" pitchFamily="2" charset="2"/>
              </a:rPr>
              <a:t>tflite</a:t>
            </a:r>
            <a:r>
              <a:rPr lang="en-GB" i="1" dirty="0">
                <a:sym typeface="Wingdings" pitchFamily="2" charset="2"/>
              </a:rPr>
              <a:t> </a:t>
            </a:r>
            <a:r>
              <a:rPr lang="en-GB" dirty="0">
                <a:sym typeface="Wingdings" pitchFamily="2" charset="2"/>
              </a:rPr>
              <a:t>models</a:t>
            </a:r>
            <a:r>
              <a:rPr lang="en-GB" i="1" dirty="0">
                <a:sym typeface="Wingdings" pitchFamily="2" charset="2"/>
              </a:rPr>
              <a:t>.</a:t>
            </a:r>
            <a:endParaRPr lang="en-GB" dirty="0">
              <a:sym typeface="Wingdings" pitchFamily="2" charset="2"/>
            </a:endParaRPr>
          </a:p>
        </p:txBody>
      </p:sp>
      <p:pic>
        <p:nvPicPr>
          <p:cNvPr id="7" name="Picture 6">
            <a:extLst>
              <a:ext uri="{FF2B5EF4-FFF2-40B4-BE49-F238E27FC236}">
                <a16:creationId xmlns:a16="http://schemas.microsoft.com/office/drawing/2014/main" id="{3B6161ED-1AC0-DD45-8154-6482A4A436A4}"/>
              </a:ext>
            </a:extLst>
          </p:cNvPr>
          <p:cNvPicPr>
            <a:picLocks noChangeAspect="1"/>
          </p:cNvPicPr>
          <p:nvPr/>
        </p:nvPicPr>
        <p:blipFill>
          <a:blip r:embed="rId2"/>
          <a:stretch>
            <a:fillRect/>
          </a:stretch>
        </p:blipFill>
        <p:spPr>
          <a:xfrm>
            <a:off x="5725824" y="2240813"/>
            <a:ext cx="6466176" cy="3448627"/>
          </a:xfrm>
          <a:prstGeom prst="rect">
            <a:avLst/>
          </a:prstGeom>
        </p:spPr>
      </p:pic>
      <p:sp>
        <p:nvSpPr>
          <p:cNvPr id="9" name="Rectangle 8">
            <a:extLst>
              <a:ext uri="{FF2B5EF4-FFF2-40B4-BE49-F238E27FC236}">
                <a16:creationId xmlns:a16="http://schemas.microsoft.com/office/drawing/2014/main" id="{A1E963E2-F191-6F41-8525-F0F99E044D1B}"/>
              </a:ext>
            </a:extLst>
          </p:cNvPr>
          <p:cNvSpPr/>
          <p:nvPr/>
        </p:nvSpPr>
        <p:spPr>
          <a:xfrm>
            <a:off x="7138555" y="2618510"/>
            <a:ext cx="1820357" cy="155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9">
            <a:extLst>
              <a:ext uri="{FF2B5EF4-FFF2-40B4-BE49-F238E27FC236}">
                <a16:creationId xmlns:a16="http://schemas.microsoft.com/office/drawing/2014/main" id="{818205C2-2D15-EC44-AA20-B2D5819DCF70}"/>
              </a:ext>
            </a:extLst>
          </p:cNvPr>
          <p:cNvSpPr/>
          <p:nvPr/>
        </p:nvSpPr>
        <p:spPr>
          <a:xfrm>
            <a:off x="6887910" y="4092755"/>
            <a:ext cx="568296" cy="1662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a16="http://schemas.microsoft.com/office/drawing/2014/main" id="{4DC7F91B-2D52-5947-821F-C1A436277513}"/>
              </a:ext>
            </a:extLst>
          </p:cNvPr>
          <p:cNvSpPr/>
          <p:nvPr/>
        </p:nvSpPr>
        <p:spPr>
          <a:xfrm>
            <a:off x="7523018" y="2784764"/>
            <a:ext cx="280555" cy="2805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extBox 11">
            <a:extLst>
              <a:ext uri="{FF2B5EF4-FFF2-40B4-BE49-F238E27FC236}">
                <a16:creationId xmlns:a16="http://schemas.microsoft.com/office/drawing/2014/main" id="{7A889F24-362D-BB45-80C2-CA122839A895}"/>
              </a:ext>
            </a:extLst>
          </p:cNvPr>
          <p:cNvSpPr txBox="1"/>
          <p:nvPr/>
        </p:nvSpPr>
        <p:spPr>
          <a:xfrm>
            <a:off x="5731387" y="1668161"/>
            <a:ext cx="3863815" cy="369332"/>
          </a:xfrm>
          <a:prstGeom prst="rect">
            <a:avLst/>
          </a:prstGeom>
          <a:noFill/>
        </p:spPr>
        <p:txBody>
          <a:bodyPr wrap="none" rtlCol="0">
            <a:spAutoFit/>
          </a:bodyPr>
          <a:lstStyle/>
          <a:p>
            <a:r>
              <a:rPr lang="it-IT" dirty="0" err="1">
                <a:solidFill>
                  <a:srgbClr val="FF0000"/>
                </a:solidFill>
              </a:rPr>
              <a:t>Path</a:t>
            </a:r>
            <a:r>
              <a:rPr lang="it-IT" dirty="0">
                <a:solidFill>
                  <a:srgbClr val="FF0000"/>
                </a:solidFill>
              </a:rPr>
              <a:t> to the /bin folder on the Linux VM</a:t>
            </a:r>
          </a:p>
        </p:txBody>
      </p:sp>
      <p:sp>
        <p:nvSpPr>
          <p:cNvPr id="13" name="TextBox 12">
            <a:extLst>
              <a:ext uri="{FF2B5EF4-FFF2-40B4-BE49-F238E27FC236}">
                <a16:creationId xmlns:a16="http://schemas.microsoft.com/office/drawing/2014/main" id="{904E57F1-6590-1348-83B2-8688666662FF}"/>
              </a:ext>
            </a:extLst>
          </p:cNvPr>
          <p:cNvSpPr txBox="1"/>
          <p:nvPr/>
        </p:nvSpPr>
        <p:spPr>
          <a:xfrm>
            <a:off x="8424748" y="1951599"/>
            <a:ext cx="3697744" cy="369332"/>
          </a:xfrm>
          <a:prstGeom prst="rect">
            <a:avLst/>
          </a:prstGeom>
          <a:noFill/>
        </p:spPr>
        <p:txBody>
          <a:bodyPr wrap="none" rtlCol="0">
            <a:spAutoFit/>
          </a:bodyPr>
          <a:lstStyle/>
          <a:p>
            <a:r>
              <a:rPr lang="it-IT" dirty="0">
                <a:solidFill>
                  <a:srgbClr val="00B050"/>
                </a:solidFill>
              </a:rPr>
              <a:t>Folder to be </a:t>
            </a:r>
            <a:r>
              <a:rPr lang="it-IT" dirty="0" err="1">
                <a:solidFill>
                  <a:srgbClr val="00B050"/>
                </a:solidFill>
              </a:rPr>
              <a:t>copied</a:t>
            </a:r>
            <a:r>
              <a:rPr lang="it-IT" dirty="0">
                <a:solidFill>
                  <a:srgbClr val="00B050"/>
                </a:solidFill>
              </a:rPr>
              <a:t> in the </a:t>
            </a:r>
            <a:r>
              <a:rPr lang="it-IT" dirty="0" err="1">
                <a:solidFill>
                  <a:srgbClr val="00B050"/>
                </a:solidFill>
              </a:rPr>
              <a:t>shared</a:t>
            </a:r>
            <a:r>
              <a:rPr lang="it-IT" dirty="0">
                <a:solidFill>
                  <a:srgbClr val="00B050"/>
                </a:solidFill>
              </a:rPr>
              <a:t> </a:t>
            </a:r>
            <a:r>
              <a:rPr lang="it-IT" dirty="0" err="1">
                <a:solidFill>
                  <a:srgbClr val="00B050"/>
                </a:solidFill>
              </a:rPr>
              <a:t>one</a:t>
            </a:r>
            <a:endParaRPr lang="it-IT" dirty="0">
              <a:solidFill>
                <a:srgbClr val="00B050"/>
              </a:solidFill>
            </a:endParaRPr>
          </a:p>
        </p:txBody>
      </p:sp>
      <p:sp>
        <p:nvSpPr>
          <p:cNvPr id="14" name="TextBox 13">
            <a:extLst>
              <a:ext uri="{FF2B5EF4-FFF2-40B4-BE49-F238E27FC236}">
                <a16:creationId xmlns:a16="http://schemas.microsoft.com/office/drawing/2014/main" id="{385809BC-1026-DB4E-A87C-F51D690D7B14}"/>
              </a:ext>
            </a:extLst>
          </p:cNvPr>
          <p:cNvSpPr txBox="1"/>
          <p:nvPr/>
        </p:nvSpPr>
        <p:spPr>
          <a:xfrm>
            <a:off x="5725824" y="5640100"/>
            <a:ext cx="6396668" cy="338554"/>
          </a:xfrm>
          <a:prstGeom prst="rect">
            <a:avLst/>
          </a:prstGeom>
          <a:noFill/>
        </p:spPr>
        <p:txBody>
          <a:bodyPr wrap="square" rtlCol="0">
            <a:spAutoFit/>
          </a:bodyPr>
          <a:lstStyle/>
          <a:p>
            <a:r>
              <a:rPr lang="it-IT" sz="1600" dirty="0" err="1">
                <a:solidFill>
                  <a:schemeClr val="tx2"/>
                </a:solidFill>
              </a:rPr>
              <a:t>Shared</a:t>
            </a:r>
            <a:r>
              <a:rPr lang="it-IT" sz="1600" dirty="0">
                <a:solidFill>
                  <a:schemeClr val="tx2"/>
                </a:solidFill>
              </a:rPr>
              <a:t> folder, </a:t>
            </a:r>
            <a:r>
              <a:rPr lang="it-IT" sz="1600" dirty="0" err="1">
                <a:solidFill>
                  <a:schemeClr val="tx2"/>
                </a:solidFill>
              </a:rPr>
              <a:t>should</a:t>
            </a:r>
            <a:r>
              <a:rPr lang="it-IT" sz="1600" dirty="0">
                <a:solidFill>
                  <a:schemeClr val="tx2"/>
                </a:solidFill>
              </a:rPr>
              <a:t> be </a:t>
            </a:r>
            <a:r>
              <a:rPr lang="it-IT" sz="1600" dirty="0" err="1">
                <a:solidFill>
                  <a:schemeClr val="tx2"/>
                </a:solidFill>
              </a:rPr>
              <a:t>present</a:t>
            </a:r>
            <a:r>
              <a:rPr lang="it-IT" sz="1600" dirty="0">
                <a:solidFill>
                  <a:schemeClr val="tx2"/>
                </a:solidFill>
              </a:rPr>
              <a:t> on </a:t>
            </a:r>
            <a:r>
              <a:rPr lang="it-IT" sz="1600" dirty="0" err="1">
                <a:solidFill>
                  <a:schemeClr val="tx2"/>
                </a:solidFill>
              </a:rPr>
              <a:t>your</a:t>
            </a:r>
            <a:r>
              <a:rPr lang="it-IT" sz="1600" dirty="0">
                <a:solidFill>
                  <a:schemeClr val="tx2"/>
                </a:solidFill>
              </a:rPr>
              <a:t> native OS </a:t>
            </a:r>
            <a:r>
              <a:rPr lang="it-IT" sz="1600" dirty="0" err="1">
                <a:solidFill>
                  <a:schemeClr val="tx2"/>
                </a:solidFill>
              </a:rPr>
              <a:t>at</a:t>
            </a:r>
            <a:r>
              <a:rPr lang="it-IT" sz="1600" dirty="0">
                <a:solidFill>
                  <a:schemeClr val="tx2"/>
                </a:solidFill>
              </a:rPr>
              <a:t> the </a:t>
            </a:r>
            <a:r>
              <a:rPr lang="it-IT" sz="1600" dirty="0" err="1">
                <a:solidFill>
                  <a:schemeClr val="tx2"/>
                </a:solidFill>
              </a:rPr>
              <a:t>path</a:t>
            </a:r>
            <a:r>
              <a:rPr lang="it-IT" sz="1600" dirty="0">
                <a:solidFill>
                  <a:schemeClr val="tx2"/>
                </a:solidFill>
              </a:rPr>
              <a:t> </a:t>
            </a:r>
            <a:r>
              <a:rPr lang="it-IT" sz="1600" dirty="0" err="1">
                <a:solidFill>
                  <a:schemeClr val="tx2"/>
                </a:solidFill>
              </a:rPr>
              <a:t>chosen</a:t>
            </a:r>
            <a:r>
              <a:rPr lang="it-IT" sz="1600" dirty="0">
                <a:solidFill>
                  <a:schemeClr val="tx2"/>
                </a:solidFill>
              </a:rPr>
              <a:t>.</a:t>
            </a:r>
          </a:p>
        </p:txBody>
      </p:sp>
      <p:cxnSp>
        <p:nvCxnSpPr>
          <p:cNvPr id="16" name="Straight Arrow Connector 15">
            <a:extLst>
              <a:ext uri="{FF2B5EF4-FFF2-40B4-BE49-F238E27FC236}">
                <a16:creationId xmlns:a16="http://schemas.microsoft.com/office/drawing/2014/main" id="{91853FA1-61BA-9F48-B57F-45823712D581}"/>
              </a:ext>
            </a:extLst>
          </p:cNvPr>
          <p:cNvCxnSpPr/>
          <p:nvPr/>
        </p:nvCxnSpPr>
        <p:spPr>
          <a:xfrm flipV="1">
            <a:off x="6985747" y="4259010"/>
            <a:ext cx="186311" cy="138109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F6ED5A-3166-7D4A-B938-0147020F2D03}"/>
              </a:ext>
            </a:extLst>
          </p:cNvPr>
          <p:cNvCxnSpPr/>
          <p:nvPr/>
        </p:nvCxnSpPr>
        <p:spPr>
          <a:xfrm>
            <a:off x="6636124" y="1951599"/>
            <a:ext cx="739588" cy="666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69176C-85B0-8747-B911-E8622350BA2D}"/>
              </a:ext>
            </a:extLst>
          </p:cNvPr>
          <p:cNvCxnSpPr/>
          <p:nvPr/>
        </p:nvCxnSpPr>
        <p:spPr>
          <a:xfrm flipH="1">
            <a:off x="7866529" y="2320931"/>
            <a:ext cx="1986234" cy="6041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714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AAE69D-56BF-6445-8FA0-3FF14764E38C}"/>
              </a:ext>
            </a:extLst>
          </p:cNvPr>
          <p:cNvSpPr>
            <a:spLocks noGrp="1"/>
          </p:cNvSpPr>
          <p:nvPr>
            <p:ph type="ctrTitle"/>
          </p:nvPr>
        </p:nvSpPr>
        <p:spPr>
          <a:xfrm>
            <a:off x="914400" y="762703"/>
            <a:ext cx="10363200" cy="654759"/>
          </a:xfrm>
        </p:spPr>
        <p:txBody>
          <a:bodyPr/>
          <a:lstStyle/>
          <a:p>
            <a:r>
              <a:rPr lang="en-GB" dirty="0"/>
              <a:t>Quantized models</a:t>
            </a:r>
          </a:p>
        </p:txBody>
      </p:sp>
      <p:sp>
        <p:nvSpPr>
          <p:cNvPr id="3" name="Segnaposto numero diapositiva 2">
            <a:extLst>
              <a:ext uri="{FF2B5EF4-FFF2-40B4-BE49-F238E27FC236}">
                <a16:creationId xmlns:a16="http://schemas.microsoft.com/office/drawing/2014/main" id="{04539CAC-76A9-DF48-9262-FD23C7FBCFC7}"/>
              </a:ext>
            </a:extLst>
          </p:cNvPr>
          <p:cNvSpPr>
            <a:spLocks noGrp="1"/>
          </p:cNvSpPr>
          <p:nvPr>
            <p:ph type="sldNum" sz="quarter" idx="12"/>
          </p:nvPr>
        </p:nvSpPr>
        <p:spPr/>
        <p:txBody>
          <a:bodyPr/>
          <a:lstStyle/>
          <a:p>
            <a:fld id="{2C90D592-87F5-CC4E-B82E-C3462EB62790}" type="slidenum">
              <a:rPr lang="en-GB" smtClean="0"/>
              <a:t>19</a:t>
            </a:fld>
            <a:endParaRPr lang="en-GB"/>
          </a:p>
        </p:txBody>
      </p:sp>
      <p:sp>
        <p:nvSpPr>
          <p:cNvPr id="4" name="Segnaposto contenuto 3">
            <a:extLst>
              <a:ext uri="{FF2B5EF4-FFF2-40B4-BE49-F238E27FC236}">
                <a16:creationId xmlns:a16="http://schemas.microsoft.com/office/drawing/2014/main" id="{CD476DCE-ED2A-4342-A531-1FB947438DDA}"/>
              </a:ext>
            </a:extLst>
          </p:cNvPr>
          <p:cNvSpPr>
            <a:spLocks noGrp="1"/>
          </p:cNvSpPr>
          <p:nvPr>
            <p:ph sz="quarter" idx="13"/>
          </p:nvPr>
        </p:nvSpPr>
        <p:spPr>
          <a:xfrm>
            <a:off x="609600" y="1417462"/>
            <a:ext cx="10972800" cy="5304014"/>
          </a:xfrm>
        </p:spPr>
        <p:txBody>
          <a:bodyPr>
            <a:normAutofit/>
          </a:bodyPr>
          <a:lstStyle/>
          <a:p>
            <a:pPr marL="0" indent="0">
              <a:buNone/>
            </a:pPr>
            <a:r>
              <a:rPr lang="en-GB" dirty="0"/>
              <a:t>If you are using quantized models, few modifications about the pre-processing and </a:t>
            </a:r>
            <a:r>
              <a:rPr lang="en-GB"/>
              <a:t>prediction function </a:t>
            </a:r>
            <a:r>
              <a:rPr lang="en-GB" dirty="0"/>
              <a:t>are needed in order to modify the float variables into int variables:</a:t>
            </a:r>
          </a:p>
          <a:p>
            <a:r>
              <a:rPr lang="en-GB" dirty="0"/>
              <a:t>Go to </a:t>
            </a:r>
            <a:r>
              <a:rPr lang="en-GB" i="1" dirty="0"/>
              <a:t>“</a:t>
            </a:r>
            <a:r>
              <a:rPr lang="en-GB" i="1" dirty="0" err="1"/>
              <a:t>openmv</a:t>
            </a:r>
            <a:r>
              <a:rPr lang="en-GB" i="1" dirty="0"/>
              <a:t>/</a:t>
            </a:r>
            <a:r>
              <a:rPr lang="en-GB" i="1" dirty="0" err="1"/>
              <a:t>src</a:t>
            </a:r>
            <a:r>
              <a:rPr lang="en-GB" i="1" dirty="0"/>
              <a:t>/stm32cubeai/</a:t>
            </a:r>
            <a:r>
              <a:rPr lang="en-GB" i="1" dirty="0" err="1"/>
              <a:t>nn_st.c</a:t>
            </a:r>
            <a:r>
              <a:rPr lang="en-GB" i="1" dirty="0"/>
              <a:t>”</a:t>
            </a:r>
          </a:p>
          <a:p>
            <a:r>
              <a:rPr lang="en-GB" dirty="0"/>
              <a:t>In the function “</a:t>
            </a:r>
            <a:r>
              <a:rPr lang="en-GB" dirty="0" err="1"/>
              <a:t>ai_transform_input</a:t>
            </a:r>
            <a:r>
              <a:rPr lang="en-GB" dirty="0"/>
              <a:t>” uncomment the code part which refers to quantized models and comment the one that refers to float pointers</a:t>
            </a:r>
          </a:p>
          <a:p>
            <a:r>
              <a:rPr lang="en-GB" dirty="0"/>
              <a:t>Go to “</a:t>
            </a:r>
            <a:r>
              <a:rPr lang="en-GB" i="1" dirty="0" err="1"/>
              <a:t>openmv</a:t>
            </a:r>
            <a:r>
              <a:rPr lang="en-GB" i="1" dirty="0"/>
              <a:t>/</a:t>
            </a:r>
            <a:r>
              <a:rPr lang="en-GB" i="1" dirty="0" err="1"/>
              <a:t>src</a:t>
            </a:r>
            <a:r>
              <a:rPr lang="en-GB" i="1" dirty="0"/>
              <a:t>/stm32cubeai/</a:t>
            </a:r>
            <a:r>
              <a:rPr lang="en-GB" dirty="0" err="1"/>
              <a:t>py_st_nn.c</a:t>
            </a:r>
            <a:r>
              <a:rPr lang="en-GB" dirty="0"/>
              <a:t>”</a:t>
            </a:r>
          </a:p>
          <a:p>
            <a:r>
              <a:rPr lang="en-GB" dirty="0"/>
              <a:t>In the function </a:t>
            </a:r>
            <a:r>
              <a:rPr lang="en-GB" i="1" dirty="0"/>
              <a:t>“</a:t>
            </a:r>
            <a:r>
              <a:rPr lang="en-GB" i="1" dirty="0" err="1"/>
              <a:t>py_net_predict</a:t>
            </a:r>
            <a:r>
              <a:rPr lang="en-GB" i="1" dirty="0"/>
              <a:t>”</a:t>
            </a:r>
            <a:r>
              <a:rPr lang="en-GB" dirty="0"/>
              <a:t> replace on line 51 “float” with “ai_u8”, and, in line 54, replace “</a:t>
            </a:r>
            <a:r>
              <a:rPr lang="en-GB" dirty="0" err="1"/>
              <a:t>mp_obj_new_float</a:t>
            </a:r>
            <a:r>
              <a:rPr lang="en-GB" dirty="0"/>
              <a:t>” with “</a:t>
            </a:r>
            <a:r>
              <a:rPr lang="en-GB" dirty="0" err="1"/>
              <a:t>mp_obj_new_int</a:t>
            </a:r>
            <a:r>
              <a:rPr lang="en-GB" dirty="0"/>
              <a:t>”.</a:t>
            </a:r>
          </a:p>
          <a:p>
            <a:pPr marL="0" indent="0">
              <a:buNone/>
            </a:pPr>
            <a:r>
              <a:rPr lang="en-GB" dirty="0"/>
              <a:t>Moreover, an additional modification is needed into the configuration file “</a:t>
            </a:r>
            <a:r>
              <a:rPr lang="en-GB" i="1" dirty="0" err="1"/>
              <a:t>openmv</a:t>
            </a:r>
            <a:r>
              <a:rPr lang="en-GB" i="1" dirty="0"/>
              <a:t>/</a:t>
            </a:r>
            <a:r>
              <a:rPr lang="en-GB" i="1" dirty="0" err="1"/>
              <a:t>src</a:t>
            </a:r>
            <a:r>
              <a:rPr lang="en-GB" i="1" dirty="0"/>
              <a:t>/stm32cubeai/</a:t>
            </a:r>
            <a:r>
              <a:rPr lang="en-GB" i="1" dirty="0" err="1"/>
              <a:t>cube.mk</a:t>
            </a:r>
            <a:r>
              <a:rPr lang="en-GB" dirty="0"/>
              <a:t>”:</a:t>
            </a:r>
          </a:p>
          <a:p>
            <a:r>
              <a:rPr lang="en-GB" dirty="0"/>
              <a:t>In the last line “LIBS” add: </a:t>
            </a:r>
            <a:r>
              <a:rPr lang="en-GB" i="1" dirty="0"/>
              <a:t>-</a:t>
            </a:r>
            <a:r>
              <a:rPr lang="en-GB" i="1" dirty="0" err="1"/>
              <a:t>lgcc</a:t>
            </a:r>
            <a:r>
              <a:rPr lang="en-GB" i="1" dirty="0"/>
              <a:t> -L/</a:t>
            </a:r>
            <a:r>
              <a:rPr lang="en-GB" i="1" dirty="0" err="1"/>
              <a:t>usr</a:t>
            </a:r>
            <a:r>
              <a:rPr lang="en-GB" i="1" dirty="0"/>
              <a:t>/lib/</a:t>
            </a:r>
            <a:r>
              <a:rPr lang="en-GB" i="1" dirty="0" err="1"/>
              <a:t>gcc</a:t>
            </a:r>
            <a:r>
              <a:rPr lang="en-GB" i="1" dirty="0"/>
              <a:t>/arm-none-</a:t>
            </a:r>
            <a:r>
              <a:rPr lang="en-GB" i="1" dirty="0" err="1"/>
              <a:t>eabi</a:t>
            </a:r>
            <a:r>
              <a:rPr lang="en-GB" i="1" dirty="0"/>
              <a:t>/7.3.1/thumb/v7e-m/fpv4-sp/hard/</a:t>
            </a:r>
          </a:p>
          <a:p>
            <a:r>
              <a:rPr lang="en-GB" dirty="0"/>
              <a:t>In general, verify that the "</a:t>
            </a:r>
            <a:r>
              <a:rPr lang="en-GB" i="1" dirty="0" err="1"/>
              <a:t>libgcc.a</a:t>
            </a:r>
            <a:r>
              <a:rPr lang="en-GB" dirty="0"/>
              <a:t>" library is on the path you are linking</a:t>
            </a:r>
          </a:p>
          <a:p>
            <a:pPr marL="0" indent="0">
              <a:buNone/>
            </a:pPr>
            <a:endParaRPr lang="en-GB" dirty="0"/>
          </a:p>
          <a:p>
            <a:pPr marL="0" indent="0">
              <a:buNone/>
            </a:pPr>
            <a:r>
              <a:rPr lang="en-GB" dirty="0"/>
              <a:t>Then, it is possible to generate the code for a quantized model and build the firmware as explained before.</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54526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2E6734-0623-4240-8963-DB8E99BFAC9A}"/>
              </a:ext>
            </a:extLst>
          </p:cNvPr>
          <p:cNvSpPr>
            <a:spLocks noGrp="1"/>
          </p:cNvSpPr>
          <p:nvPr>
            <p:ph type="ctrTitle"/>
          </p:nvPr>
        </p:nvSpPr>
        <p:spPr>
          <a:xfrm>
            <a:off x="968516" y="722486"/>
            <a:ext cx="10254968" cy="801514"/>
          </a:xfrm>
        </p:spPr>
        <p:txBody>
          <a:bodyPr>
            <a:normAutofit/>
          </a:bodyPr>
          <a:lstStyle/>
          <a:p>
            <a:r>
              <a:rPr lang="en-US" dirty="0"/>
              <a:t>Introduction</a:t>
            </a:r>
          </a:p>
        </p:txBody>
      </p:sp>
      <p:sp>
        <p:nvSpPr>
          <p:cNvPr id="10" name="Content Placeholder 2">
            <a:extLst>
              <a:ext uri="{FF2B5EF4-FFF2-40B4-BE49-F238E27FC236}">
                <a16:creationId xmlns:a16="http://schemas.microsoft.com/office/drawing/2014/main" id="{80E9C432-55B7-40F6-BF06-32E5A8BB5A48}"/>
              </a:ext>
            </a:extLst>
          </p:cNvPr>
          <p:cNvSpPr>
            <a:spLocks noGrp="1"/>
          </p:cNvSpPr>
          <p:nvPr>
            <p:ph sz="quarter" idx="13"/>
          </p:nvPr>
        </p:nvSpPr>
        <p:spPr>
          <a:xfrm>
            <a:off x="3130826" y="1524000"/>
            <a:ext cx="8327396" cy="2133600"/>
          </a:xfrm>
        </p:spPr>
        <p:txBody>
          <a:bodyPr>
            <a:normAutofit/>
          </a:bodyPr>
          <a:lstStyle/>
          <a:p>
            <a:pPr algn="just"/>
            <a:r>
              <a:rPr lang="en-US" sz="1800" dirty="0"/>
              <a:t>This project shows how to develop and deploy NNs on a resource constrained environment such as </a:t>
            </a:r>
            <a:r>
              <a:rPr lang="en-US" sz="1800" b="1" dirty="0" err="1"/>
              <a:t>OpenMV</a:t>
            </a:r>
            <a:r>
              <a:rPr lang="en-US" sz="1800" b="1" dirty="0"/>
              <a:t> Cam </a:t>
            </a:r>
            <a:r>
              <a:rPr lang="en-US" sz="1800" dirty="0"/>
              <a:t>by using </a:t>
            </a:r>
            <a:r>
              <a:rPr lang="en-US" sz="1800" b="1" dirty="0"/>
              <a:t>stm32cubeai</a:t>
            </a:r>
            <a:r>
              <a:rPr lang="en-US" sz="1800" dirty="0"/>
              <a:t>.</a:t>
            </a:r>
          </a:p>
          <a:p>
            <a:pPr algn="just"/>
            <a:r>
              <a:rPr lang="en-US" sz="1800" dirty="0" err="1"/>
              <a:t>OpenMV</a:t>
            </a:r>
            <a:r>
              <a:rPr lang="en-US" sz="1800" dirty="0"/>
              <a:t> Cam H7(+) enables fast prototyping of vision-based applications. It is based on </a:t>
            </a:r>
            <a:r>
              <a:rPr lang="en-US" sz="1800" b="1" dirty="0"/>
              <a:t>STM32 H7 ARM Cortex </a:t>
            </a:r>
            <a:r>
              <a:rPr lang="en-US" sz="1800" dirty="0"/>
              <a:t>processor and it is programmable with Python thanks to the </a:t>
            </a:r>
            <a:r>
              <a:rPr lang="en-US" sz="1800" b="1" dirty="0" err="1"/>
              <a:t>MicroPython</a:t>
            </a:r>
            <a:r>
              <a:rPr lang="en-US" sz="1800" dirty="0"/>
              <a:t> OS. It features a fully accessibility to its I/O pins (e.g. GPIO, UART, SPI, I</a:t>
            </a:r>
            <a:r>
              <a:rPr lang="en-US" sz="1800" baseline="30000" dirty="0"/>
              <a:t>2</a:t>
            </a:r>
            <a:r>
              <a:rPr lang="en-US" sz="1800" dirty="0"/>
              <a:t>C). </a:t>
            </a:r>
          </a:p>
          <a:p>
            <a:pPr algn="just"/>
            <a:r>
              <a:rPr lang="en-US" sz="1800" dirty="0">
                <a:hlinkClick r:id="rId2"/>
              </a:rPr>
              <a:t>Reference</a:t>
            </a:r>
            <a:endParaRPr lang="en-US" sz="1800" dirty="0"/>
          </a:p>
        </p:txBody>
      </p:sp>
      <p:pic>
        <p:nvPicPr>
          <p:cNvPr id="3" name="Immagine 2" descr="Immagine che contiene elettronico&#10;&#10;Descrizione generata automaticamente">
            <a:extLst>
              <a:ext uri="{FF2B5EF4-FFF2-40B4-BE49-F238E27FC236}">
                <a16:creationId xmlns:a16="http://schemas.microsoft.com/office/drawing/2014/main" id="{BC0BAD40-2D33-E84F-A37C-0997BBB89C58}"/>
              </a:ext>
            </a:extLst>
          </p:cNvPr>
          <p:cNvPicPr>
            <a:picLocks noChangeAspect="1"/>
          </p:cNvPicPr>
          <p:nvPr/>
        </p:nvPicPr>
        <p:blipFill rotWithShape="1">
          <a:blip r:embed="rId3"/>
          <a:srcRect l="7839" t="6814" r="11059" b="5449"/>
          <a:stretch/>
        </p:blipFill>
        <p:spPr>
          <a:xfrm>
            <a:off x="490818" y="1289755"/>
            <a:ext cx="2405270" cy="2602090"/>
          </a:xfrm>
          <a:prstGeom prst="rect">
            <a:avLst/>
          </a:prstGeom>
        </p:spPr>
      </p:pic>
      <p:sp>
        <p:nvSpPr>
          <p:cNvPr id="6" name="Content Placeholder 2">
            <a:extLst>
              <a:ext uri="{FF2B5EF4-FFF2-40B4-BE49-F238E27FC236}">
                <a16:creationId xmlns:a16="http://schemas.microsoft.com/office/drawing/2014/main" id="{2511028A-1AAB-2843-ACE9-D720731937C6}"/>
              </a:ext>
            </a:extLst>
          </p:cNvPr>
          <p:cNvSpPr txBox="1">
            <a:spLocks/>
          </p:cNvSpPr>
          <p:nvPr/>
        </p:nvSpPr>
        <p:spPr>
          <a:xfrm>
            <a:off x="756356" y="3939822"/>
            <a:ext cx="11200418" cy="2650774"/>
          </a:xfrm>
          <a:prstGeom prst="rect">
            <a:avLst/>
          </a:prstGeom>
        </p:spPr>
        <p:txBody>
          <a:bodyPr vert="horz" lIns="91440" tIns="45720" rIns="91440" bIns="45720" rtlCol="0">
            <a:normAutofit fontScale="85000" lnSpcReduction="10000"/>
          </a:bodyPr>
          <a:lstStyle>
            <a:lvl1pPr marL="342891" indent="-342891"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t>Needed </a:t>
            </a:r>
            <a:r>
              <a:rPr lang="en-US" dirty="0" err="1"/>
              <a:t>softwares</a:t>
            </a:r>
            <a:r>
              <a:rPr lang="en-US" dirty="0"/>
              <a:t> operating on </a:t>
            </a:r>
            <a:r>
              <a:rPr lang="en-US" b="1" dirty="0"/>
              <a:t>Ubuntu x64 </a:t>
            </a:r>
            <a:r>
              <a:rPr lang="en-US" dirty="0"/>
              <a:t>OS up-to-date and </a:t>
            </a:r>
            <a:r>
              <a:rPr lang="en-US" b="1" dirty="0"/>
              <a:t>Python3</a:t>
            </a:r>
            <a:r>
              <a:rPr lang="en-US" dirty="0">
                <a:sym typeface="Wingdings" pitchFamily="2" charset="2"/>
              </a:rPr>
              <a:t> (to upgrade your environment, run on terminal:</a:t>
            </a:r>
          </a:p>
          <a:p>
            <a:pPr marL="0" indent="0" algn="just">
              <a:buNone/>
            </a:pPr>
            <a:r>
              <a:rPr lang="en-US" i="1" dirty="0" err="1">
                <a:sym typeface="Wingdings" pitchFamily="2" charset="2"/>
              </a:rPr>
              <a:t>sudo</a:t>
            </a:r>
            <a:r>
              <a:rPr lang="en-US" i="1" dirty="0">
                <a:sym typeface="Wingdings" pitchFamily="2" charset="2"/>
              </a:rPr>
              <a:t> apt update </a:t>
            </a:r>
          </a:p>
          <a:p>
            <a:pPr marL="0" indent="0" algn="just">
              <a:buNone/>
            </a:pPr>
            <a:r>
              <a:rPr lang="en-US" i="1" dirty="0" err="1">
                <a:sym typeface="Wingdings" pitchFamily="2" charset="2"/>
              </a:rPr>
              <a:t>sudo</a:t>
            </a:r>
            <a:r>
              <a:rPr lang="en-US" i="1" dirty="0">
                <a:sym typeface="Wingdings" pitchFamily="2" charset="2"/>
              </a:rPr>
              <a:t> apt upgrade </a:t>
            </a:r>
          </a:p>
          <a:p>
            <a:pPr marL="0" indent="0" algn="just">
              <a:buNone/>
            </a:pPr>
            <a:r>
              <a:rPr lang="en-US" i="1" dirty="0" err="1">
                <a:sym typeface="Wingdings" pitchFamily="2" charset="2"/>
              </a:rPr>
              <a:t>sudo</a:t>
            </a:r>
            <a:r>
              <a:rPr lang="en-US" i="1" dirty="0">
                <a:sym typeface="Wingdings" pitchFamily="2" charset="2"/>
              </a:rPr>
              <a:t> apt install git zip make build-essential tree</a:t>
            </a:r>
            <a:endParaRPr lang="en-US" dirty="0"/>
          </a:p>
          <a:p>
            <a:pPr algn="just"/>
            <a:r>
              <a:rPr lang="en-US" b="1" dirty="0"/>
              <a:t>Java Runtime Environment (JRE): </a:t>
            </a:r>
            <a:r>
              <a:rPr lang="en-US" dirty="0"/>
              <a:t>it makes possible the installation of the following components</a:t>
            </a:r>
            <a:endParaRPr lang="en-US" b="1" dirty="0"/>
          </a:p>
          <a:p>
            <a:pPr algn="just"/>
            <a:r>
              <a:rPr lang="en-US" b="1" dirty="0"/>
              <a:t>STM32CubeMX: </a:t>
            </a:r>
            <a:r>
              <a:rPr lang="en-US" dirty="0"/>
              <a:t>it permits to generate source code</a:t>
            </a:r>
            <a:endParaRPr lang="en-US" b="1" dirty="0"/>
          </a:p>
          <a:p>
            <a:pPr algn="just"/>
            <a:r>
              <a:rPr lang="en-US" b="1" dirty="0"/>
              <a:t>STM32CubeAI Expansion pack: </a:t>
            </a:r>
            <a:r>
              <a:rPr lang="en-US" dirty="0"/>
              <a:t>it enables analysis,  compression and code generation for NNs </a:t>
            </a:r>
          </a:p>
          <a:p>
            <a:pPr algn="just"/>
            <a:r>
              <a:rPr lang="en-US" b="1" dirty="0" err="1"/>
              <a:t>OpenMV</a:t>
            </a:r>
            <a:r>
              <a:rPr lang="en-US" b="1" dirty="0"/>
              <a:t> IDE: </a:t>
            </a:r>
            <a:r>
              <a:rPr lang="en-US" dirty="0"/>
              <a:t>it permits to flash firmware, write and execute python scripts</a:t>
            </a:r>
            <a:endParaRPr lang="en-US" b="1" dirty="0"/>
          </a:p>
          <a:p>
            <a:pPr algn="just"/>
            <a:r>
              <a:rPr lang="en-US" b="1" dirty="0"/>
              <a:t>GNU ARM Toolchain: </a:t>
            </a:r>
            <a:r>
              <a:rPr lang="en-US" dirty="0"/>
              <a:t>it permits to compile the firmware</a:t>
            </a:r>
            <a:endParaRPr lang="en-US" b="1" dirty="0"/>
          </a:p>
        </p:txBody>
      </p:sp>
      <p:sp>
        <p:nvSpPr>
          <p:cNvPr id="2" name="Segnaposto numero diapositiva 1">
            <a:extLst>
              <a:ext uri="{FF2B5EF4-FFF2-40B4-BE49-F238E27FC236}">
                <a16:creationId xmlns:a16="http://schemas.microsoft.com/office/drawing/2014/main" id="{DD88F383-B6DC-3648-AB81-F968CE021A19}"/>
              </a:ext>
            </a:extLst>
          </p:cNvPr>
          <p:cNvSpPr>
            <a:spLocks noGrp="1"/>
          </p:cNvSpPr>
          <p:nvPr>
            <p:ph type="sldNum" sz="quarter" idx="12"/>
          </p:nvPr>
        </p:nvSpPr>
        <p:spPr/>
        <p:txBody>
          <a:bodyPr/>
          <a:lstStyle/>
          <a:p>
            <a:fld id="{2C90D592-87F5-CC4E-B82E-C3462EB62790}" type="slidenum">
              <a:rPr lang="en-GB" smtClean="0"/>
              <a:t>2</a:t>
            </a:fld>
            <a:endParaRPr lang="en-GB"/>
          </a:p>
        </p:txBody>
      </p:sp>
    </p:spTree>
    <p:extLst>
      <p:ext uri="{BB962C8B-B14F-4D97-AF65-F5344CB8AC3E}">
        <p14:creationId xmlns:p14="http://schemas.microsoft.com/office/powerpoint/2010/main" val="171347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10602E-8E83-1943-9E9B-3E64088ED271}"/>
              </a:ext>
            </a:extLst>
          </p:cNvPr>
          <p:cNvSpPr>
            <a:spLocks noGrp="1"/>
          </p:cNvSpPr>
          <p:nvPr>
            <p:ph type="ctrTitle"/>
          </p:nvPr>
        </p:nvSpPr>
        <p:spPr>
          <a:xfrm>
            <a:off x="914400" y="1166282"/>
            <a:ext cx="10363200" cy="606073"/>
          </a:xfrm>
        </p:spPr>
        <p:txBody>
          <a:bodyPr/>
          <a:lstStyle/>
          <a:p>
            <a:r>
              <a:rPr lang="en-GB" dirty="0"/>
              <a:t>Installations</a:t>
            </a:r>
          </a:p>
        </p:txBody>
      </p:sp>
      <p:sp>
        <p:nvSpPr>
          <p:cNvPr id="3" name="Sottotitolo 2">
            <a:extLst>
              <a:ext uri="{FF2B5EF4-FFF2-40B4-BE49-F238E27FC236}">
                <a16:creationId xmlns:a16="http://schemas.microsoft.com/office/drawing/2014/main" id="{7DA319DF-B756-9A45-B4BA-32D03EFD4452}"/>
              </a:ext>
            </a:extLst>
          </p:cNvPr>
          <p:cNvSpPr>
            <a:spLocks noGrp="1"/>
          </p:cNvSpPr>
          <p:nvPr>
            <p:ph sz="quarter" idx="13"/>
          </p:nvPr>
        </p:nvSpPr>
        <p:spPr>
          <a:xfrm>
            <a:off x="679174" y="2146783"/>
            <a:ext cx="11017956" cy="3835139"/>
          </a:xfrm>
        </p:spPr>
        <p:txBody>
          <a:bodyPr>
            <a:normAutofit/>
          </a:bodyPr>
          <a:lstStyle/>
          <a:p>
            <a:pPr algn="just"/>
            <a:r>
              <a:rPr lang="en-GB" b="1" dirty="0"/>
              <a:t>JRE: </a:t>
            </a:r>
            <a:r>
              <a:rPr lang="en-GB" dirty="0"/>
              <a:t>run on command line: 	</a:t>
            </a:r>
            <a:r>
              <a:rPr lang="it-IT" i="1" dirty="0"/>
              <a:t>sudo </a:t>
            </a:r>
            <a:r>
              <a:rPr lang="it-IT" i="1" dirty="0" err="1"/>
              <a:t>apt</a:t>
            </a:r>
            <a:r>
              <a:rPr lang="it-IT" i="1" dirty="0"/>
              <a:t> </a:t>
            </a:r>
            <a:r>
              <a:rPr lang="it-IT" i="1" dirty="0" err="1"/>
              <a:t>install</a:t>
            </a:r>
            <a:r>
              <a:rPr lang="it-IT" i="1" dirty="0"/>
              <a:t> openjdk-11-jre</a:t>
            </a:r>
          </a:p>
          <a:p>
            <a:pPr marL="0" indent="0" algn="just">
              <a:buNone/>
            </a:pPr>
            <a:r>
              <a:rPr lang="en-GB" dirty="0"/>
              <a:t>      Verify</a:t>
            </a:r>
            <a:r>
              <a:rPr lang="it-IT" dirty="0"/>
              <a:t> installation with: 	</a:t>
            </a:r>
            <a:r>
              <a:rPr lang="it-IT" i="1" dirty="0"/>
              <a:t>java –</a:t>
            </a:r>
            <a:r>
              <a:rPr lang="it-IT" i="1" dirty="0" err="1"/>
              <a:t>version</a:t>
            </a:r>
            <a:endParaRPr lang="it-IT" i="1" dirty="0"/>
          </a:p>
          <a:p>
            <a:pPr marL="0" indent="0" algn="just">
              <a:buNone/>
            </a:pPr>
            <a:r>
              <a:rPr lang="it-IT" dirty="0"/>
              <a:t>      The output </a:t>
            </a:r>
            <a:r>
              <a:rPr lang="it-IT" dirty="0" err="1"/>
              <a:t>should</a:t>
            </a:r>
            <a:r>
              <a:rPr lang="it-IT" dirty="0"/>
              <a:t> be: 		</a:t>
            </a:r>
            <a:r>
              <a:rPr lang="it-IT" i="1" dirty="0" err="1"/>
              <a:t>openjdk</a:t>
            </a:r>
            <a:r>
              <a:rPr lang="it-IT" i="1" dirty="0"/>
              <a:t> </a:t>
            </a:r>
            <a:r>
              <a:rPr lang="it-IT" i="1" dirty="0" err="1"/>
              <a:t>version</a:t>
            </a:r>
            <a:r>
              <a:rPr lang="it-IT" i="1" dirty="0"/>
              <a:t>  "11.0.9.1" 2020-11-04</a:t>
            </a:r>
            <a:endParaRPr lang="en-GB" dirty="0"/>
          </a:p>
          <a:p>
            <a:pPr algn="just"/>
            <a:r>
              <a:rPr lang="en-GB" b="1" dirty="0"/>
              <a:t>STM32CubeMX: </a:t>
            </a:r>
            <a:r>
              <a:rPr lang="en-GB" dirty="0"/>
              <a:t>it requires JRE. It is a software provided by ST. For this project purpose, it is useful to analyse NNs and generate source code thanks to its AI expansion pack.</a:t>
            </a:r>
          </a:p>
          <a:p>
            <a:pPr marL="0" indent="0" algn="just">
              <a:buNone/>
            </a:pPr>
            <a:r>
              <a:rPr lang="en-GB" dirty="0"/>
              <a:t>      Installation: get </a:t>
            </a:r>
            <a:r>
              <a:rPr lang="en-GB" i="1" dirty="0"/>
              <a:t>.zip </a:t>
            </a:r>
            <a:r>
              <a:rPr lang="en-GB" dirty="0"/>
              <a:t>from </a:t>
            </a:r>
            <a:r>
              <a:rPr lang="en-GB" dirty="0">
                <a:hlinkClick r:id="rId2"/>
              </a:rPr>
              <a:t>here</a:t>
            </a:r>
            <a:r>
              <a:rPr lang="en-GB" dirty="0"/>
              <a:t>, open the folder and follow the instructions on the </a:t>
            </a:r>
            <a:r>
              <a:rPr lang="en-GB" i="1" dirty="0" err="1"/>
              <a:t>Readme.html</a:t>
            </a:r>
            <a:r>
              <a:rPr lang="en-GB" dirty="0"/>
              <a:t> file.</a:t>
            </a:r>
          </a:p>
          <a:p>
            <a:r>
              <a:rPr lang="en-GB" b="1" dirty="0"/>
              <a:t>STM32CubeAI Expansion pack: </a:t>
            </a:r>
            <a:r>
              <a:rPr lang="en-GB" dirty="0"/>
              <a:t>there are two versions: GUI and command line.</a:t>
            </a:r>
            <a:endParaRPr lang="en-GB" b="1" dirty="0"/>
          </a:p>
          <a:p>
            <a:pPr marL="0" indent="0">
              <a:buNone/>
            </a:pPr>
            <a:r>
              <a:rPr lang="en-GB" b="1" dirty="0"/>
              <a:t>	GUI:</a:t>
            </a:r>
            <a:r>
              <a:rPr lang="en-GB" dirty="0"/>
              <a:t> It is possible to use it to evaluate and analyse NNs in an easy and fast way. </a:t>
            </a:r>
          </a:p>
          <a:p>
            <a:pPr marL="0" indent="0">
              <a:buNone/>
            </a:pPr>
            <a:r>
              <a:rPr lang="en-GB" dirty="0"/>
              <a:t>Open </a:t>
            </a:r>
            <a:r>
              <a:rPr lang="en-GB" i="1" dirty="0" err="1"/>
              <a:t>CubeMX</a:t>
            </a:r>
            <a:r>
              <a:rPr lang="en-GB" i="1" dirty="0"/>
              <a:t>, </a:t>
            </a:r>
            <a:r>
              <a:rPr lang="en-GB" dirty="0"/>
              <a:t>click on “</a:t>
            </a:r>
            <a:r>
              <a:rPr lang="en-GB" i="1" dirty="0"/>
              <a:t>Install or Remove embedded software packages</a:t>
            </a:r>
            <a:r>
              <a:rPr lang="en-GB" dirty="0"/>
              <a:t>”. </a:t>
            </a:r>
          </a:p>
          <a:p>
            <a:pPr marL="0" indent="0">
              <a:buNone/>
            </a:pPr>
            <a:r>
              <a:rPr lang="en-GB" dirty="0"/>
              <a:t>From the “STMicroelectronics” tab 	select </a:t>
            </a:r>
            <a:r>
              <a:rPr lang="en-GB" b="1" dirty="0"/>
              <a:t>X-CUBE-AI </a:t>
            </a:r>
            <a:r>
              <a:rPr lang="en-GB" dirty="0"/>
              <a:t>and install the 5.2.0 version.</a:t>
            </a:r>
          </a:p>
        </p:txBody>
      </p:sp>
      <p:sp>
        <p:nvSpPr>
          <p:cNvPr id="4" name="Segnaposto numero diapositiva 3">
            <a:extLst>
              <a:ext uri="{FF2B5EF4-FFF2-40B4-BE49-F238E27FC236}">
                <a16:creationId xmlns:a16="http://schemas.microsoft.com/office/drawing/2014/main" id="{F71ADA57-44A1-EE46-99CC-68D4CC752B42}"/>
              </a:ext>
            </a:extLst>
          </p:cNvPr>
          <p:cNvSpPr>
            <a:spLocks noGrp="1"/>
          </p:cNvSpPr>
          <p:nvPr>
            <p:ph type="sldNum" sz="quarter" idx="12"/>
          </p:nvPr>
        </p:nvSpPr>
        <p:spPr/>
        <p:txBody>
          <a:bodyPr/>
          <a:lstStyle/>
          <a:p>
            <a:fld id="{2C90D592-87F5-CC4E-B82E-C3462EB62790}" type="slidenum">
              <a:rPr lang="en-GB" smtClean="0"/>
              <a:t>3</a:t>
            </a:fld>
            <a:endParaRPr lang="en-GB"/>
          </a:p>
        </p:txBody>
      </p:sp>
    </p:spTree>
    <p:extLst>
      <p:ext uri="{BB962C8B-B14F-4D97-AF65-F5344CB8AC3E}">
        <p14:creationId xmlns:p14="http://schemas.microsoft.com/office/powerpoint/2010/main" val="198089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8FA02-8679-934D-AFB8-35ADD74E4A12}"/>
              </a:ext>
            </a:extLst>
          </p:cNvPr>
          <p:cNvSpPr>
            <a:spLocks noGrp="1"/>
          </p:cNvSpPr>
          <p:nvPr>
            <p:ph type="ctrTitle"/>
          </p:nvPr>
        </p:nvSpPr>
        <p:spPr>
          <a:xfrm>
            <a:off x="914400" y="835375"/>
            <a:ext cx="10363200" cy="711204"/>
          </a:xfrm>
        </p:spPr>
        <p:txBody>
          <a:bodyPr/>
          <a:lstStyle/>
          <a:p>
            <a:r>
              <a:rPr lang="en-GB" dirty="0"/>
              <a:t>Installations (Cont’d)</a:t>
            </a:r>
          </a:p>
        </p:txBody>
      </p:sp>
      <p:sp>
        <p:nvSpPr>
          <p:cNvPr id="3" name="Segnaposto contenuto 2">
            <a:extLst>
              <a:ext uri="{FF2B5EF4-FFF2-40B4-BE49-F238E27FC236}">
                <a16:creationId xmlns:a16="http://schemas.microsoft.com/office/drawing/2014/main" id="{ECEAA759-08FF-6E45-998D-570C2FB98FF6}"/>
              </a:ext>
            </a:extLst>
          </p:cNvPr>
          <p:cNvSpPr>
            <a:spLocks noGrp="1"/>
          </p:cNvSpPr>
          <p:nvPr>
            <p:ph sz="quarter" idx="13"/>
          </p:nvPr>
        </p:nvSpPr>
        <p:spPr>
          <a:xfrm>
            <a:off x="0" y="1422400"/>
            <a:ext cx="12192000" cy="5435600"/>
          </a:xfrm>
        </p:spPr>
        <p:txBody>
          <a:bodyPr>
            <a:normAutofit fontScale="92500" lnSpcReduction="20000"/>
          </a:bodyPr>
          <a:lstStyle/>
          <a:p>
            <a:pPr marL="0" indent="0" algn="just">
              <a:buNone/>
            </a:pPr>
            <a:r>
              <a:rPr lang="en-GB" dirty="0"/>
              <a:t>	</a:t>
            </a:r>
            <a:r>
              <a:rPr lang="en-GB" b="1" dirty="0"/>
              <a:t>stm32ai Command Line: </a:t>
            </a:r>
            <a:r>
              <a:rPr lang="en-GB" dirty="0"/>
              <a:t>for a better directory organization create a new folder with the command:</a:t>
            </a:r>
          </a:p>
          <a:p>
            <a:pPr marL="0" indent="0" algn="just">
              <a:buNone/>
            </a:pPr>
            <a:r>
              <a:rPr lang="en-GB" dirty="0"/>
              <a:t>	</a:t>
            </a:r>
            <a:r>
              <a:rPr lang="en-GB" i="1" dirty="0" err="1"/>
              <a:t>mkdir</a:t>
            </a:r>
            <a:r>
              <a:rPr lang="en-GB" i="1" dirty="0"/>
              <a:t> $HOME/</a:t>
            </a:r>
            <a:r>
              <a:rPr lang="en-GB" i="1" dirty="0" err="1"/>
              <a:t>openmv_workspace</a:t>
            </a:r>
            <a:endParaRPr lang="en-GB" i="1" dirty="0"/>
          </a:p>
          <a:p>
            <a:pPr marL="0" indent="0" algn="just">
              <a:buNone/>
            </a:pPr>
            <a:endParaRPr lang="en-GB" i="1" dirty="0"/>
          </a:p>
          <a:p>
            <a:pPr marL="0" indent="0" algn="just">
              <a:buNone/>
            </a:pPr>
            <a:r>
              <a:rPr lang="en-GB" dirty="0"/>
              <a:t>	Download the latest version of </a:t>
            </a:r>
            <a:r>
              <a:rPr lang="en-GB" b="1" dirty="0"/>
              <a:t>X-CUBE-AI </a:t>
            </a:r>
            <a:r>
              <a:rPr lang="en-GB" dirty="0"/>
              <a:t>from </a:t>
            </a:r>
            <a:r>
              <a:rPr lang="en-GB" dirty="0">
                <a:hlinkClick r:id="rId2"/>
              </a:rPr>
              <a:t>here</a:t>
            </a:r>
            <a:r>
              <a:rPr lang="en-GB" dirty="0"/>
              <a:t> in the created folder</a:t>
            </a:r>
          </a:p>
          <a:p>
            <a:pPr marL="0" indent="0" algn="just">
              <a:buNone/>
            </a:pPr>
            <a:r>
              <a:rPr lang="en-GB" dirty="0"/>
              <a:t>	Pay attention to download the 5.2.0 version, otherwise some problems may arise. </a:t>
            </a:r>
          </a:p>
          <a:p>
            <a:pPr marL="0" indent="0" algn="just">
              <a:buNone/>
            </a:pPr>
            <a:r>
              <a:rPr lang="en-GB" dirty="0"/>
              <a:t>`	Then, run the following commands:</a:t>
            </a:r>
          </a:p>
          <a:p>
            <a:pPr marL="0" indent="0" algn="just">
              <a:buNone/>
            </a:pPr>
            <a:endParaRPr lang="en-GB" dirty="0"/>
          </a:p>
          <a:p>
            <a:pPr marL="0" indent="0" algn="just">
              <a:buNone/>
            </a:pPr>
            <a:r>
              <a:rPr lang="en-GB" dirty="0"/>
              <a:t>	</a:t>
            </a:r>
            <a:r>
              <a:rPr lang="en-GB" i="1" dirty="0"/>
              <a:t>cd $HOME/</a:t>
            </a:r>
            <a:r>
              <a:rPr lang="en-GB" i="1" dirty="0" err="1"/>
              <a:t>openmv_workspace</a:t>
            </a:r>
            <a:endParaRPr lang="en-GB" i="1" dirty="0"/>
          </a:p>
          <a:p>
            <a:pPr marL="0" indent="0" algn="just">
              <a:buNone/>
            </a:pPr>
            <a:r>
              <a:rPr lang="en-GB" i="1" dirty="0"/>
              <a:t>	</a:t>
            </a:r>
            <a:r>
              <a:rPr lang="en-GB" i="1" dirty="0" err="1"/>
              <a:t>chmod</a:t>
            </a:r>
            <a:r>
              <a:rPr lang="en-GB" i="1" dirty="0"/>
              <a:t> 644 en.x-cube-ai-v5-2-0.zip</a:t>
            </a:r>
          </a:p>
          <a:p>
            <a:pPr marL="0" indent="0" algn="just">
              <a:buNone/>
            </a:pPr>
            <a:r>
              <a:rPr lang="en-GB" i="1" dirty="0"/>
              <a:t>	unzip en.x-cube-ai-v5-2-0.zip</a:t>
            </a:r>
          </a:p>
          <a:p>
            <a:pPr marL="0" indent="0" algn="just">
              <a:buNone/>
            </a:pPr>
            <a:r>
              <a:rPr lang="en-GB" i="1" dirty="0"/>
              <a:t>	mv STMicroelectronics.X-CUBE-AI.5.2.0.pack STMicroelectronics.X-CUBE-AI.5.2.0.zip</a:t>
            </a:r>
          </a:p>
          <a:p>
            <a:pPr marL="0" indent="0" algn="just">
              <a:buNone/>
            </a:pPr>
            <a:r>
              <a:rPr lang="en-GB" i="1" dirty="0"/>
              <a:t>	unzip STMicroelectronics.X-CUBE-AI.5.2.0.zip -d X-CUBE-AI.5.2.0</a:t>
            </a:r>
          </a:p>
          <a:p>
            <a:pPr marL="0" indent="0" algn="just">
              <a:buNone/>
            </a:pPr>
            <a:r>
              <a:rPr lang="en-GB" i="1" dirty="0"/>
              <a:t>	</a:t>
            </a:r>
            <a:r>
              <a:rPr lang="en-GB" i="1" dirty="0" err="1"/>
              <a:t>mkdir</a:t>
            </a:r>
            <a:r>
              <a:rPr lang="en-GB" i="1" dirty="0"/>
              <a:t> X-CUBE-AI.5.2.0/Utilities</a:t>
            </a:r>
          </a:p>
          <a:p>
            <a:pPr marL="0" indent="0" algn="just">
              <a:buNone/>
            </a:pPr>
            <a:r>
              <a:rPr lang="en-GB" i="1" dirty="0"/>
              <a:t>	mv stm32ai-linux-5.2.0.zip X-CUBE-AI.5.2.0/Utilities/.</a:t>
            </a:r>
          </a:p>
          <a:p>
            <a:pPr marL="0" indent="0" algn="just">
              <a:buNone/>
            </a:pPr>
            <a:r>
              <a:rPr lang="en-GB" i="1" dirty="0"/>
              <a:t>	cd X-CUBE-AI.5.2.0/Utilities/</a:t>
            </a:r>
          </a:p>
          <a:p>
            <a:pPr marL="0" indent="0" algn="just">
              <a:buNone/>
            </a:pPr>
            <a:r>
              <a:rPr lang="en-GB" i="1" dirty="0"/>
              <a:t>	unzip stm32ai-linux-5.2.0.zip</a:t>
            </a:r>
          </a:p>
          <a:p>
            <a:pPr marL="0" indent="0" algn="just">
              <a:buNone/>
            </a:pPr>
            <a:r>
              <a:rPr lang="en-GB" dirty="0"/>
              <a:t>	</a:t>
            </a:r>
          </a:p>
        </p:txBody>
      </p:sp>
      <p:sp>
        <p:nvSpPr>
          <p:cNvPr id="4" name="Segnaposto numero diapositiva 3">
            <a:extLst>
              <a:ext uri="{FF2B5EF4-FFF2-40B4-BE49-F238E27FC236}">
                <a16:creationId xmlns:a16="http://schemas.microsoft.com/office/drawing/2014/main" id="{84CD2F92-DDB9-C841-B60A-E3BD930BCA9B}"/>
              </a:ext>
            </a:extLst>
          </p:cNvPr>
          <p:cNvSpPr>
            <a:spLocks noGrp="1"/>
          </p:cNvSpPr>
          <p:nvPr>
            <p:ph type="sldNum" sz="quarter" idx="12"/>
          </p:nvPr>
        </p:nvSpPr>
        <p:spPr/>
        <p:txBody>
          <a:bodyPr/>
          <a:lstStyle/>
          <a:p>
            <a:fld id="{2C90D592-87F5-CC4E-B82E-C3462EB62790}" type="slidenum">
              <a:rPr lang="en-GB" smtClean="0"/>
              <a:t>4</a:t>
            </a:fld>
            <a:endParaRPr lang="en-GB"/>
          </a:p>
        </p:txBody>
      </p:sp>
    </p:spTree>
    <p:extLst>
      <p:ext uri="{BB962C8B-B14F-4D97-AF65-F5344CB8AC3E}">
        <p14:creationId xmlns:p14="http://schemas.microsoft.com/office/powerpoint/2010/main" val="192324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8FA02-8679-934D-AFB8-35ADD74E4A12}"/>
              </a:ext>
            </a:extLst>
          </p:cNvPr>
          <p:cNvSpPr>
            <a:spLocks noGrp="1"/>
          </p:cNvSpPr>
          <p:nvPr>
            <p:ph type="ctrTitle"/>
          </p:nvPr>
        </p:nvSpPr>
        <p:spPr>
          <a:xfrm>
            <a:off x="914400" y="835375"/>
            <a:ext cx="10363200" cy="711204"/>
          </a:xfrm>
        </p:spPr>
        <p:txBody>
          <a:bodyPr/>
          <a:lstStyle/>
          <a:p>
            <a:r>
              <a:rPr lang="en-GB" dirty="0"/>
              <a:t>Installations (Cont’d)</a:t>
            </a:r>
          </a:p>
        </p:txBody>
      </p:sp>
      <p:sp>
        <p:nvSpPr>
          <p:cNvPr id="3" name="Segnaposto contenuto 2">
            <a:extLst>
              <a:ext uri="{FF2B5EF4-FFF2-40B4-BE49-F238E27FC236}">
                <a16:creationId xmlns:a16="http://schemas.microsoft.com/office/drawing/2014/main" id="{ECEAA759-08FF-6E45-998D-570C2FB98FF6}"/>
              </a:ext>
            </a:extLst>
          </p:cNvPr>
          <p:cNvSpPr>
            <a:spLocks noGrp="1"/>
          </p:cNvSpPr>
          <p:nvPr>
            <p:ph sz="quarter" idx="13"/>
          </p:nvPr>
        </p:nvSpPr>
        <p:spPr>
          <a:xfrm>
            <a:off x="0" y="1422400"/>
            <a:ext cx="12192000" cy="5435600"/>
          </a:xfrm>
        </p:spPr>
        <p:txBody>
          <a:bodyPr>
            <a:normAutofit/>
          </a:bodyPr>
          <a:lstStyle/>
          <a:p>
            <a:pPr marL="0" indent="0" algn="just">
              <a:buNone/>
            </a:pPr>
            <a:r>
              <a:rPr lang="en-GB" dirty="0"/>
              <a:t>	Then, add permanently </a:t>
            </a:r>
            <a:r>
              <a:rPr lang="en-GB" b="1" dirty="0"/>
              <a:t>stm32ai</a:t>
            </a:r>
            <a:r>
              <a:rPr lang="en-GB" dirty="0"/>
              <a:t> in your </a:t>
            </a:r>
            <a:r>
              <a:rPr lang="en-GB" i="1" dirty="0"/>
              <a:t>“~/.</a:t>
            </a:r>
            <a:r>
              <a:rPr lang="en-GB" i="1" dirty="0" err="1"/>
              <a:t>bashrc</a:t>
            </a:r>
            <a:r>
              <a:rPr lang="en-GB" dirty="0"/>
              <a:t>”:</a:t>
            </a:r>
          </a:p>
          <a:p>
            <a:pPr marL="0" indent="0" algn="just">
              <a:buNone/>
            </a:pPr>
            <a:r>
              <a:rPr lang="en-GB" i="1" dirty="0"/>
              <a:t>		nano ~/.</a:t>
            </a:r>
            <a:r>
              <a:rPr lang="en-GB" i="1" dirty="0" err="1"/>
              <a:t>bashrc</a:t>
            </a:r>
            <a:endParaRPr lang="en-GB" i="1" dirty="0"/>
          </a:p>
          <a:p>
            <a:pPr marL="0" indent="0" algn="just">
              <a:buNone/>
            </a:pPr>
            <a:r>
              <a:rPr lang="en-GB" dirty="0"/>
              <a:t>	at the end of the file add: </a:t>
            </a:r>
          </a:p>
          <a:p>
            <a:pPr marL="0" indent="0" algn="just">
              <a:buNone/>
            </a:pPr>
            <a:r>
              <a:rPr lang="en-GB" dirty="0"/>
              <a:t>		</a:t>
            </a:r>
            <a:r>
              <a:rPr lang="en-GB" i="1" dirty="0"/>
              <a:t>export PATH=~/</a:t>
            </a:r>
            <a:r>
              <a:rPr lang="en-GB" i="1" dirty="0" err="1"/>
              <a:t>openmv_workspace</a:t>
            </a:r>
            <a:r>
              <a:rPr lang="en-GB" i="1" dirty="0"/>
              <a:t>/X-CUBE-AI.5.2.0/Utilities/</a:t>
            </a:r>
            <a:r>
              <a:rPr lang="en-GB" i="1" dirty="0" err="1"/>
              <a:t>linux</a:t>
            </a:r>
            <a:r>
              <a:rPr lang="en-GB" i="1" dirty="0"/>
              <a:t>:$PATH</a:t>
            </a:r>
            <a:r>
              <a:rPr lang="en-GB" dirty="0"/>
              <a:t>	</a:t>
            </a:r>
          </a:p>
          <a:p>
            <a:pPr marL="0" indent="0" algn="just">
              <a:buNone/>
            </a:pPr>
            <a:r>
              <a:rPr lang="en-GB" dirty="0"/>
              <a:t>	exit and save.</a:t>
            </a:r>
          </a:p>
          <a:p>
            <a:pPr marL="0" indent="0" algn="just">
              <a:buNone/>
            </a:pPr>
            <a:r>
              <a:rPr lang="en-GB" dirty="0"/>
              <a:t>	Finally check the installation by running:</a:t>
            </a:r>
          </a:p>
          <a:p>
            <a:pPr marL="0" indent="0" algn="just">
              <a:buNone/>
            </a:pPr>
            <a:r>
              <a:rPr lang="en-GB" i="1" dirty="0"/>
              <a:t>		stm32ai –version</a:t>
            </a:r>
          </a:p>
          <a:p>
            <a:pPr marL="0" indent="0" algn="just">
              <a:buNone/>
            </a:pPr>
            <a:r>
              <a:rPr lang="en-GB" dirty="0"/>
              <a:t>	The output should look like: “</a:t>
            </a:r>
            <a:r>
              <a:rPr lang="en-GB" i="1" dirty="0"/>
              <a:t>stm32ai - Neural Network Tools for STM32 v1.4.0 (AI tools v5.2.0)”</a:t>
            </a:r>
          </a:p>
          <a:p>
            <a:pPr marL="0" indent="0" algn="just">
              <a:buNone/>
            </a:pPr>
            <a:r>
              <a:rPr lang="en-GB" dirty="0"/>
              <a:t>	</a:t>
            </a:r>
          </a:p>
        </p:txBody>
      </p:sp>
      <p:sp>
        <p:nvSpPr>
          <p:cNvPr id="4" name="Segnaposto numero diapositiva 3">
            <a:extLst>
              <a:ext uri="{FF2B5EF4-FFF2-40B4-BE49-F238E27FC236}">
                <a16:creationId xmlns:a16="http://schemas.microsoft.com/office/drawing/2014/main" id="{84CD2F92-DDB9-C841-B60A-E3BD930BCA9B}"/>
              </a:ext>
            </a:extLst>
          </p:cNvPr>
          <p:cNvSpPr>
            <a:spLocks noGrp="1"/>
          </p:cNvSpPr>
          <p:nvPr>
            <p:ph type="sldNum" sz="quarter" idx="12"/>
          </p:nvPr>
        </p:nvSpPr>
        <p:spPr/>
        <p:txBody>
          <a:bodyPr/>
          <a:lstStyle/>
          <a:p>
            <a:fld id="{2C90D592-87F5-CC4E-B82E-C3462EB62790}" type="slidenum">
              <a:rPr lang="en-GB" smtClean="0"/>
              <a:t>5</a:t>
            </a:fld>
            <a:endParaRPr lang="en-GB"/>
          </a:p>
        </p:txBody>
      </p:sp>
    </p:spTree>
    <p:extLst>
      <p:ext uri="{BB962C8B-B14F-4D97-AF65-F5344CB8AC3E}">
        <p14:creationId xmlns:p14="http://schemas.microsoft.com/office/powerpoint/2010/main" val="401845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29044C-5734-D347-AFA2-64B8CE584299}"/>
              </a:ext>
            </a:extLst>
          </p:cNvPr>
          <p:cNvSpPr>
            <a:spLocks noGrp="1"/>
          </p:cNvSpPr>
          <p:nvPr>
            <p:ph type="ctrTitle"/>
          </p:nvPr>
        </p:nvSpPr>
        <p:spPr>
          <a:xfrm>
            <a:off x="914400" y="771171"/>
            <a:ext cx="10363200" cy="632182"/>
          </a:xfrm>
        </p:spPr>
        <p:txBody>
          <a:bodyPr/>
          <a:lstStyle/>
          <a:p>
            <a:r>
              <a:rPr lang="en-GB" dirty="0"/>
              <a:t>Installations (Cont’d)</a:t>
            </a:r>
          </a:p>
        </p:txBody>
      </p:sp>
      <p:sp>
        <p:nvSpPr>
          <p:cNvPr id="3" name="Segnaposto contenuto 2">
            <a:extLst>
              <a:ext uri="{FF2B5EF4-FFF2-40B4-BE49-F238E27FC236}">
                <a16:creationId xmlns:a16="http://schemas.microsoft.com/office/drawing/2014/main" id="{C0CF7C2B-F261-C846-8F47-35A00B7E5A31}"/>
              </a:ext>
            </a:extLst>
          </p:cNvPr>
          <p:cNvSpPr>
            <a:spLocks noGrp="1"/>
          </p:cNvSpPr>
          <p:nvPr>
            <p:ph sz="quarter" idx="13"/>
          </p:nvPr>
        </p:nvSpPr>
        <p:spPr>
          <a:xfrm>
            <a:off x="609599" y="1403354"/>
            <a:ext cx="11029245" cy="5313535"/>
          </a:xfrm>
        </p:spPr>
        <p:txBody>
          <a:bodyPr>
            <a:normAutofit/>
          </a:bodyPr>
          <a:lstStyle/>
          <a:p>
            <a:r>
              <a:rPr lang="en-GB" b="1" dirty="0" err="1"/>
              <a:t>OpenMV</a:t>
            </a:r>
            <a:r>
              <a:rPr lang="en-GB" b="1" dirty="0"/>
              <a:t> IDE: </a:t>
            </a:r>
            <a:r>
              <a:rPr lang="en-GB" dirty="0"/>
              <a:t>Download it form </a:t>
            </a:r>
            <a:r>
              <a:rPr lang="en-GB" dirty="0">
                <a:hlinkClick r:id="rId2"/>
              </a:rPr>
              <a:t>here</a:t>
            </a:r>
            <a:r>
              <a:rPr lang="en-GB" dirty="0"/>
              <a:t>. Double click on the file and follow the instructions.</a:t>
            </a:r>
          </a:p>
          <a:p>
            <a:endParaRPr lang="en-GB" dirty="0"/>
          </a:p>
          <a:p>
            <a:r>
              <a:rPr lang="en-GB" b="1" dirty="0"/>
              <a:t>AI libraries: </a:t>
            </a:r>
            <a:r>
              <a:rPr lang="en-GB" i="1" dirty="0"/>
              <a:t>pip3 install </a:t>
            </a:r>
            <a:r>
              <a:rPr lang="en-GB" i="1" dirty="0" err="1"/>
              <a:t>keras</a:t>
            </a:r>
            <a:r>
              <a:rPr lang="en-GB" i="1" dirty="0"/>
              <a:t> </a:t>
            </a:r>
            <a:r>
              <a:rPr lang="en-GB" i="1" dirty="0" err="1"/>
              <a:t>tensorflow</a:t>
            </a:r>
            <a:endParaRPr lang="en-GB" i="1" dirty="0"/>
          </a:p>
          <a:p>
            <a:pPr marL="0" indent="0">
              <a:buNone/>
            </a:pPr>
            <a:r>
              <a:rPr lang="en-GB" b="1" i="1" dirty="0"/>
              <a:t>	            </a:t>
            </a:r>
            <a:r>
              <a:rPr lang="en-GB" i="1" dirty="0"/>
              <a:t>pip3 install </a:t>
            </a:r>
            <a:r>
              <a:rPr lang="en-GB" i="1" dirty="0" err="1"/>
              <a:t>launchpadlib</a:t>
            </a:r>
            <a:r>
              <a:rPr lang="en-GB" i="1" dirty="0"/>
              <a:t> </a:t>
            </a:r>
            <a:r>
              <a:rPr lang="en-GB" i="1" dirty="0" err="1"/>
              <a:t>testresources</a:t>
            </a:r>
            <a:endParaRPr lang="en-GB" i="1" dirty="0"/>
          </a:p>
          <a:p>
            <a:pPr marL="0" indent="0">
              <a:buNone/>
            </a:pPr>
            <a:endParaRPr lang="en-GB" i="1" dirty="0"/>
          </a:p>
          <a:p>
            <a:r>
              <a:rPr lang="en-GB" b="1" dirty="0"/>
              <a:t>GNU ARM Toolchain:</a:t>
            </a:r>
          </a:p>
          <a:p>
            <a:pPr lvl="1"/>
            <a:r>
              <a:rPr lang="en-GB" sz="2000" dirty="0"/>
              <a:t>Go at this </a:t>
            </a:r>
            <a:r>
              <a:rPr lang="en-GB" sz="2000" dirty="0">
                <a:hlinkClick r:id="rId3"/>
              </a:rPr>
              <a:t>link</a:t>
            </a:r>
            <a:r>
              <a:rPr lang="en-GB" sz="2000" dirty="0"/>
              <a:t> and download the </a:t>
            </a:r>
            <a:r>
              <a:rPr lang="en-GB" sz="2000" i="1" dirty="0"/>
              <a:t>Linux x86_64 </a:t>
            </a:r>
            <a:r>
              <a:rPr lang="en-GB" sz="2000" i="1" dirty="0" err="1"/>
              <a:t>Tarball</a:t>
            </a:r>
            <a:r>
              <a:rPr lang="en-GB" sz="2000" i="1" dirty="0"/>
              <a:t> </a:t>
            </a:r>
            <a:r>
              <a:rPr lang="en-GB" sz="2000" dirty="0"/>
              <a:t>version. You can check its integrity by running the command: </a:t>
            </a:r>
            <a:r>
              <a:rPr lang="en-GB" sz="2000" i="1" dirty="0"/>
              <a:t>md5sum gcc-arm-none-eabi-10.3-2021.07-x86_64-linux.tar.bz2 </a:t>
            </a:r>
            <a:r>
              <a:rPr lang="en-GB" sz="2000" dirty="0"/>
              <a:t>to avoid future problems.</a:t>
            </a:r>
          </a:p>
          <a:p>
            <a:pPr lvl="1"/>
            <a:r>
              <a:rPr lang="en-GB" sz="2000" dirty="0"/>
              <a:t>Unpack the archive inside a common directory such as </a:t>
            </a:r>
            <a:r>
              <a:rPr lang="en-GB" sz="2000" i="1" dirty="0" err="1"/>
              <a:t>usr</a:t>
            </a:r>
            <a:r>
              <a:rPr lang="en-GB" sz="2000" i="1" dirty="0"/>
              <a:t>/share </a:t>
            </a:r>
            <a:r>
              <a:rPr lang="en-GB" sz="2000" dirty="0"/>
              <a:t>with:</a:t>
            </a:r>
            <a:br>
              <a:rPr lang="en-GB" sz="2000" i="1" dirty="0"/>
            </a:br>
            <a:r>
              <a:rPr lang="en-GB" sz="2000" i="1" dirty="0"/>
              <a:t>	</a:t>
            </a:r>
            <a:r>
              <a:rPr lang="en-GB" sz="2000" i="1" dirty="0" err="1"/>
              <a:t>sudo</a:t>
            </a:r>
            <a:r>
              <a:rPr lang="en-GB" sz="2000" i="1" dirty="0"/>
              <a:t> tar </a:t>
            </a:r>
            <a:r>
              <a:rPr lang="en-GB" sz="2000" i="1" dirty="0" err="1"/>
              <a:t>xjf</a:t>
            </a:r>
            <a:r>
              <a:rPr lang="en-GB" sz="2000" i="1" dirty="0"/>
              <a:t> gcc-arm-none-eabi-your-version.bz2 -C /</a:t>
            </a:r>
            <a:r>
              <a:rPr lang="en-GB" sz="2000" i="1" dirty="0" err="1"/>
              <a:t>usr</a:t>
            </a:r>
            <a:r>
              <a:rPr lang="en-GB" sz="2000" i="1" dirty="0"/>
              <a:t>/share/</a:t>
            </a:r>
          </a:p>
          <a:p>
            <a:pPr lvl="1"/>
            <a:r>
              <a:rPr lang="en-GB" sz="2000" dirty="0"/>
              <a:t>At this point, create all the symbolic links needed to the stm32ai program. To do so, execute the sequence of commands of the following slide, one by one.</a:t>
            </a:r>
          </a:p>
          <a:p>
            <a:pPr marL="457188" lvl="1" indent="0">
              <a:buNone/>
            </a:pPr>
            <a:r>
              <a:rPr lang="en-GB" sz="2000" b="1" dirty="0"/>
              <a:t>NOTE</a:t>
            </a:r>
            <a:r>
              <a:rPr lang="en-GB" sz="2000" dirty="0"/>
              <a:t>: the password would be requested only for the first </a:t>
            </a:r>
            <a:r>
              <a:rPr lang="en-GB" sz="2000" i="1" dirty="0" err="1"/>
              <a:t>sudo</a:t>
            </a:r>
            <a:r>
              <a:rPr lang="en-GB" sz="2000" dirty="0"/>
              <a:t> command.</a:t>
            </a:r>
          </a:p>
        </p:txBody>
      </p:sp>
      <p:sp>
        <p:nvSpPr>
          <p:cNvPr id="4" name="Segnaposto numero diapositiva 3">
            <a:extLst>
              <a:ext uri="{FF2B5EF4-FFF2-40B4-BE49-F238E27FC236}">
                <a16:creationId xmlns:a16="http://schemas.microsoft.com/office/drawing/2014/main" id="{7D66FE23-F56C-144D-B635-78CD69B47E22}"/>
              </a:ext>
            </a:extLst>
          </p:cNvPr>
          <p:cNvSpPr>
            <a:spLocks noGrp="1"/>
          </p:cNvSpPr>
          <p:nvPr>
            <p:ph type="sldNum" sz="quarter" idx="12"/>
          </p:nvPr>
        </p:nvSpPr>
        <p:spPr/>
        <p:txBody>
          <a:bodyPr/>
          <a:lstStyle/>
          <a:p>
            <a:fld id="{2C90D592-87F5-CC4E-B82E-C3462EB62790}" type="slidenum">
              <a:rPr lang="en-GB" smtClean="0"/>
              <a:t>6</a:t>
            </a:fld>
            <a:endParaRPr lang="en-GB"/>
          </a:p>
        </p:txBody>
      </p:sp>
    </p:spTree>
    <p:extLst>
      <p:ext uri="{BB962C8B-B14F-4D97-AF65-F5344CB8AC3E}">
        <p14:creationId xmlns:p14="http://schemas.microsoft.com/office/powerpoint/2010/main" val="428522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29044C-5734-D347-AFA2-64B8CE584299}"/>
              </a:ext>
            </a:extLst>
          </p:cNvPr>
          <p:cNvSpPr>
            <a:spLocks noGrp="1"/>
          </p:cNvSpPr>
          <p:nvPr>
            <p:ph type="ctrTitle"/>
          </p:nvPr>
        </p:nvSpPr>
        <p:spPr>
          <a:xfrm>
            <a:off x="914400" y="771171"/>
            <a:ext cx="10363200" cy="632182"/>
          </a:xfrm>
        </p:spPr>
        <p:txBody>
          <a:bodyPr/>
          <a:lstStyle/>
          <a:p>
            <a:r>
              <a:rPr lang="en-GB" dirty="0"/>
              <a:t>Installations (Cont’d)</a:t>
            </a:r>
          </a:p>
        </p:txBody>
      </p:sp>
      <p:sp>
        <p:nvSpPr>
          <p:cNvPr id="3" name="Segnaposto contenuto 2">
            <a:extLst>
              <a:ext uri="{FF2B5EF4-FFF2-40B4-BE49-F238E27FC236}">
                <a16:creationId xmlns:a16="http://schemas.microsoft.com/office/drawing/2014/main" id="{C0CF7C2B-F261-C846-8F47-35A00B7E5A31}"/>
              </a:ext>
            </a:extLst>
          </p:cNvPr>
          <p:cNvSpPr>
            <a:spLocks noGrp="1"/>
          </p:cNvSpPr>
          <p:nvPr>
            <p:ph sz="quarter" idx="13"/>
          </p:nvPr>
        </p:nvSpPr>
        <p:spPr>
          <a:xfrm>
            <a:off x="609599" y="1403354"/>
            <a:ext cx="11337236" cy="5313535"/>
          </a:xfrm>
        </p:spPr>
        <p:txBody>
          <a:bodyPr>
            <a:normAutofit lnSpcReduction="10000"/>
          </a:bodyPr>
          <a:lstStyle/>
          <a:p>
            <a:pPr marL="400041" lvl="1" indent="0">
              <a:buNone/>
            </a:pPr>
            <a:r>
              <a:rPr lang="en-GB" sz="1600" i="1" dirty="0" err="1"/>
              <a:t>sudo</a:t>
            </a:r>
            <a:r>
              <a:rPr lang="en-GB" sz="1600" i="1" dirty="0"/>
              <a:t> ln -s /</a:t>
            </a:r>
            <a:r>
              <a:rPr lang="en-GB" sz="1600" i="1" dirty="0" err="1"/>
              <a:t>usr</a:t>
            </a:r>
            <a:r>
              <a:rPr lang="en-GB" sz="1600" i="1" dirty="0"/>
              <a:t>/share/</a:t>
            </a:r>
            <a:r>
              <a:rPr lang="en-GB" sz="1600" i="1" dirty="0" err="1"/>
              <a:t>gcc</a:t>
            </a:r>
            <a:r>
              <a:rPr lang="en-GB" sz="1600" i="1" dirty="0"/>
              <a:t>-arm-none-</a:t>
            </a:r>
            <a:r>
              <a:rPr lang="en-GB" sz="1600" i="1" dirty="0" err="1"/>
              <a:t>eabi</a:t>
            </a:r>
            <a:r>
              <a:rPr lang="en-GB" sz="1600" i="1" dirty="0"/>
              <a:t>-your-version/bin/arm-none-</a:t>
            </a:r>
            <a:r>
              <a:rPr lang="en-GB" sz="1600" i="1" dirty="0" err="1"/>
              <a:t>eabi</a:t>
            </a:r>
            <a:r>
              <a:rPr lang="en-GB" sz="1600" i="1" dirty="0"/>
              <a:t>-</a:t>
            </a:r>
            <a:r>
              <a:rPr lang="en-GB" sz="1600" i="1" dirty="0" err="1"/>
              <a:t>gcc</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gcc</a:t>
            </a:r>
            <a:r>
              <a:rPr lang="en-GB" sz="1600" i="1" dirty="0"/>
              <a:t> </a:t>
            </a:r>
          </a:p>
          <a:p>
            <a:pPr marL="400041" lvl="1" indent="0">
              <a:buNone/>
            </a:pPr>
            <a:r>
              <a:rPr lang="en-GB" sz="1600" i="1" dirty="0" err="1"/>
              <a:t>sudo</a:t>
            </a:r>
            <a:r>
              <a:rPr lang="en-GB" sz="1600" i="1" dirty="0"/>
              <a:t> ln -s /</a:t>
            </a:r>
            <a:r>
              <a:rPr lang="en-GB" sz="1600" i="1" dirty="0" err="1"/>
              <a:t>usr</a:t>
            </a:r>
            <a:r>
              <a:rPr lang="en-GB" sz="1600" i="1" dirty="0"/>
              <a:t>/share/</a:t>
            </a:r>
            <a:r>
              <a:rPr lang="en-GB" sz="1600" i="1" dirty="0" err="1"/>
              <a:t>gcc</a:t>
            </a:r>
            <a:r>
              <a:rPr lang="en-GB" sz="1600" i="1" dirty="0"/>
              <a:t>-arm-none-</a:t>
            </a:r>
            <a:r>
              <a:rPr lang="en-GB" sz="1600" i="1" dirty="0" err="1"/>
              <a:t>eabi</a:t>
            </a:r>
            <a:r>
              <a:rPr lang="en-GB" sz="1600" i="1" dirty="0"/>
              <a:t>-your-version/bin/arm-none-</a:t>
            </a:r>
            <a:r>
              <a:rPr lang="en-GB" sz="1600" i="1" dirty="0" err="1"/>
              <a:t>eabi</a:t>
            </a:r>
            <a:r>
              <a:rPr lang="en-GB" sz="1600" i="1" dirty="0"/>
              <a:t>-g++ /</a:t>
            </a:r>
            <a:r>
              <a:rPr lang="en-GB" sz="1600" i="1" dirty="0" err="1"/>
              <a:t>usr</a:t>
            </a:r>
            <a:r>
              <a:rPr lang="en-GB" sz="1600" i="1" dirty="0"/>
              <a:t>/bin/arm-none-</a:t>
            </a:r>
            <a:r>
              <a:rPr lang="en-GB" sz="1600" i="1" dirty="0" err="1"/>
              <a:t>eabi</a:t>
            </a:r>
            <a:r>
              <a:rPr lang="en-GB" sz="1600" i="1" dirty="0"/>
              <a:t>-g++ </a:t>
            </a:r>
          </a:p>
          <a:p>
            <a:pPr marL="400041" lvl="1" indent="0">
              <a:buNone/>
            </a:pPr>
            <a:r>
              <a:rPr lang="en-GB" sz="1600" i="1" dirty="0" err="1"/>
              <a:t>sudo</a:t>
            </a:r>
            <a:r>
              <a:rPr lang="en-GB" sz="1600" i="1" dirty="0"/>
              <a:t> ln -s /</a:t>
            </a:r>
            <a:r>
              <a:rPr lang="en-GB" sz="1600" i="1" dirty="0" err="1"/>
              <a:t>usr</a:t>
            </a:r>
            <a:r>
              <a:rPr lang="en-GB" sz="1600" i="1" dirty="0"/>
              <a:t>/share/</a:t>
            </a:r>
            <a:r>
              <a:rPr lang="en-GB" sz="1600" i="1" dirty="0" err="1"/>
              <a:t>gcc</a:t>
            </a:r>
            <a:r>
              <a:rPr lang="en-GB" sz="1600" i="1" dirty="0"/>
              <a:t>-arm-none-</a:t>
            </a:r>
            <a:r>
              <a:rPr lang="en-GB" sz="1600" i="1" dirty="0" err="1"/>
              <a:t>eabi</a:t>
            </a:r>
            <a:r>
              <a:rPr lang="en-GB" sz="1600" i="1" dirty="0"/>
              <a:t>-your-version/bin/arm-none-</a:t>
            </a:r>
            <a:r>
              <a:rPr lang="en-GB" sz="1600" i="1" dirty="0" err="1"/>
              <a:t>eabi</a:t>
            </a:r>
            <a:r>
              <a:rPr lang="en-GB" sz="1600" i="1" dirty="0"/>
              <a:t>-</a:t>
            </a:r>
            <a:r>
              <a:rPr lang="en-GB" sz="1600" i="1" dirty="0" err="1"/>
              <a:t>gdb</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gdb</a:t>
            </a:r>
            <a:r>
              <a:rPr lang="en-GB" sz="1600" i="1" dirty="0"/>
              <a:t> </a:t>
            </a:r>
          </a:p>
          <a:p>
            <a:pPr marL="400041" lvl="1" indent="0">
              <a:buNone/>
            </a:pPr>
            <a:r>
              <a:rPr lang="en-GB" sz="1600" i="1" dirty="0" err="1"/>
              <a:t>sudo</a:t>
            </a:r>
            <a:r>
              <a:rPr lang="en-GB" sz="1600" i="1" dirty="0"/>
              <a:t> ln -s /</a:t>
            </a:r>
            <a:r>
              <a:rPr lang="en-GB" sz="1600" i="1" dirty="0" err="1"/>
              <a:t>usr</a:t>
            </a:r>
            <a:r>
              <a:rPr lang="en-GB" sz="1600" i="1" dirty="0"/>
              <a:t>/share/</a:t>
            </a:r>
            <a:r>
              <a:rPr lang="en-GB" sz="1600" i="1" dirty="0" err="1"/>
              <a:t>gcc</a:t>
            </a:r>
            <a:r>
              <a:rPr lang="en-GB" sz="1600" i="1" dirty="0"/>
              <a:t>-arm-none-</a:t>
            </a:r>
            <a:r>
              <a:rPr lang="en-GB" sz="1600" i="1" dirty="0" err="1"/>
              <a:t>eabi</a:t>
            </a:r>
            <a:r>
              <a:rPr lang="en-GB" sz="1600" i="1" dirty="0"/>
              <a:t>-your-version/bin/arm-none-</a:t>
            </a:r>
            <a:r>
              <a:rPr lang="en-GB" sz="1600" i="1" dirty="0" err="1"/>
              <a:t>eabi</a:t>
            </a:r>
            <a:r>
              <a:rPr lang="en-GB" sz="1600" i="1" dirty="0"/>
              <a:t>-size /</a:t>
            </a:r>
            <a:r>
              <a:rPr lang="en-GB" sz="1600" i="1" dirty="0" err="1"/>
              <a:t>usr</a:t>
            </a:r>
            <a:r>
              <a:rPr lang="en-GB" sz="1600" i="1" dirty="0"/>
              <a:t>/bin/arm-none-</a:t>
            </a:r>
            <a:r>
              <a:rPr lang="en-GB" sz="1600" i="1" dirty="0" err="1"/>
              <a:t>eabi</a:t>
            </a:r>
            <a:r>
              <a:rPr lang="en-GB" sz="1600" i="1" dirty="0"/>
              <a:t>-size</a:t>
            </a:r>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-as /</a:t>
            </a:r>
            <a:r>
              <a:rPr lang="en-GB" sz="1600" i="1" dirty="0" err="1"/>
              <a:t>usr</a:t>
            </a:r>
            <a:r>
              <a:rPr lang="en-GB" sz="1600" i="1" dirty="0"/>
              <a:t>/bin/arm-none-</a:t>
            </a:r>
            <a:r>
              <a:rPr lang="en-GB" sz="1600" i="1" dirty="0" err="1"/>
              <a:t>eabi</a:t>
            </a:r>
            <a:r>
              <a:rPr lang="en-GB" sz="1600" i="1" dirty="0"/>
              <a:t>-as</a:t>
            </a:r>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a:t>
            </a:r>
            <a:r>
              <a:rPr lang="en-GB" sz="1600" i="1" dirty="0" err="1"/>
              <a:t>cpp</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cpp</a:t>
            </a:r>
            <a:endParaRPr lang="en-GB" sz="1600" i="1" dirty="0"/>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a:t>
            </a:r>
            <a:r>
              <a:rPr lang="en-GB" sz="1600" i="1" dirty="0" err="1"/>
              <a:t>ld</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ld</a:t>
            </a:r>
            <a:endParaRPr lang="en-GB" sz="1600" i="1" dirty="0"/>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a:t>
            </a:r>
            <a:r>
              <a:rPr lang="en-GB" sz="1600" i="1" dirty="0" err="1"/>
              <a:t>ar</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ar</a:t>
            </a:r>
            <a:endParaRPr lang="en-GB" sz="1600" i="1" dirty="0"/>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-strip /</a:t>
            </a:r>
            <a:r>
              <a:rPr lang="en-GB" sz="1600" i="1" dirty="0" err="1"/>
              <a:t>usr</a:t>
            </a:r>
            <a:r>
              <a:rPr lang="en-GB" sz="1600" i="1" dirty="0"/>
              <a:t>/bin/arm-none-</a:t>
            </a:r>
            <a:r>
              <a:rPr lang="en-GB" sz="1600" i="1" dirty="0" err="1"/>
              <a:t>eabi</a:t>
            </a:r>
            <a:r>
              <a:rPr lang="en-GB" sz="1600" i="1" dirty="0"/>
              <a:t>-strip</a:t>
            </a:r>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a:t>
            </a:r>
            <a:r>
              <a:rPr lang="en-GB" sz="1600" i="1" dirty="0" err="1"/>
              <a:t>objdump</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objdump</a:t>
            </a:r>
            <a:endParaRPr lang="en-GB" sz="1600" i="1" dirty="0"/>
          </a:p>
          <a:p>
            <a:pPr marL="400041" lvl="1" indent="0">
              <a:buNone/>
            </a:pPr>
            <a:r>
              <a:rPr lang="en-GB" sz="1600" i="1" dirty="0" err="1"/>
              <a:t>sudo</a:t>
            </a:r>
            <a:r>
              <a:rPr lang="en-GB" sz="1600" i="1" dirty="0"/>
              <a:t> ln -s /</a:t>
            </a:r>
            <a:r>
              <a:rPr lang="en-GB" sz="1600" i="1" dirty="0" err="1"/>
              <a:t>usr</a:t>
            </a:r>
            <a:r>
              <a:rPr lang="en-GB" sz="1600" i="1" dirty="0"/>
              <a:t>/share/gcc-arm-none-eabi-10.3-2021.07/bin/arm-none-</a:t>
            </a:r>
            <a:r>
              <a:rPr lang="en-GB" sz="1600" i="1" dirty="0" err="1"/>
              <a:t>eabi</a:t>
            </a:r>
            <a:r>
              <a:rPr lang="en-GB" sz="1600" i="1" dirty="0"/>
              <a:t>-</a:t>
            </a:r>
            <a:r>
              <a:rPr lang="en-GB" sz="1600" i="1" dirty="0" err="1"/>
              <a:t>objcopy</a:t>
            </a:r>
            <a:r>
              <a:rPr lang="en-GB" sz="1600" i="1" dirty="0"/>
              <a:t> /</a:t>
            </a:r>
            <a:r>
              <a:rPr lang="en-GB" sz="1600" i="1" dirty="0" err="1"/>
              <a:t>usr</a:t>
            </a:r>
            <a:r>
              <a:rPr lang="en-GB" sz="1600" i="1" dirty="0"/>
              <a:t>/bin/arm-none-</a:t>
            </a:r>
            <a:r>
              <a:rPr lang="en-GB" sz="1600" i="1" dirty="0" err="1"/>
              <a:t>eabi</a:t>
            </a:r>
            <a:r>
              <a:rPr lang="en-GB" sz="1600" i="1" dirty="0"/>
              <a:t>-</a:t>
            </a:r>
            <a:r>
              <a:rPr lang="en-GB" sz="1600" i="1" dirty="0" err="1"/>
              <a:t>objcopy</a:t>
            </a:r>
            <a:endParaRPr lang="en-GB" dirty="0"/>
          </a:p>
          <a:p>
            <a:endParaRPr lang="en-GB" sz="1800" dirty="0"/>
          </a:p>
          <a:p>
            <a:r>
              <a:rPr lang="en-GB" sz="1800" dirty="0"/>
              <a:t>If something does not work as expected, try to change the modifier </a:t>
            </a:r>
            <a:r>
              <a:rPr lang="en-GB" sz="1800" i="1" dirty="0"/>
              <a:t>–s </a:t>
            </a:r>
            <a:r>
              <a:rPr lang="en-GB" sz="1800" dirty="0"/>
              <a:t>into</a:t>
            </a:r>
            <a:r>
              <a:rPr lang="en-GB" sz="1800" i="1" dirty="0"/>
              <a:t> –sf </a:t>
            </a:r>
            <a:r>
              <a:rPr lang="en-GB" sz="1800" dirty="0"/>
              <a:t>(which forces the </a:t>
            </a:r>
            <a:r>
              <a:rPr lang="en-GB" sz="1800" dirty="0" err="1"/>
              <a:t>symlink</a:t>
            </a:r>
            <a:r>
              <a:rPr lang="en-GB" sz="1800" dirty="0"/>
              <a:t> creation).</a:t>
            </a:r>
          </a:p>
          <a:p>
            <a:r>
              <a:rPr lang="en-GB" sz="1800" dirty="0"/>
              <a:t>Check the toolchain installation with:</a:t>
            </a:r>
          </a:p>
          <a:p>
            <a:pPr marL="0" indent="0">
              <a:buNone/>
            </a:pPr>
            <a:r>
              <a:rPr lang="en-GB" sz="1800" dirty="0"/>
              <a:t>	</a:t>
            </a:r>
            <a:r>
              <a:rPr lang="en-GB" sz="1800" i="1" dirty="0"/>
              <a:t>arm-none-</a:t>
            </a:r>
            <a:r>
              <a:rPr lang="en-GB" sz="1800" i="1" dirty="0" err="1"/>
              <a:t>eabi</a:t>
            </a:r>
            <a:r>
              <a:rPr lang="en-GB" sz="1800" i="1" dirty="0"/>
              <a:t>-</a:t>
            </a:r>
            <a:r>
              <a:rPr lang="en-GB" sz="1800" i="1" dirty="0" err="1"/>
              <a:t>gcc</a:t>
            </a:r>
            <a:r>
              <a:rPr lang="en-GB" sz="1800" i="1" dirty="0"/>
              <a:t> –version</a:t>
            </a:r>
          </a:p>
          <a:p>
            <a:pPr marL="0" indent="0">
              <a:buNone/>
            </a:pPr>
            <a:r>
              <a:rPr lang="en-GB" sz="1800" dirty="0"/>
              <a:t>The output should look like: “</a:t>
            </a:r>
            <a:r>
              <a:rPr lang="en-GB" sz="1800" i="1" dirty="0"/>
              <a:t>arm-none-</a:t>
            </a:r>
            <a:r>
              <a:rPr lang="en-GB" sz="1800" i="1" dirty="0" err="1"/>
              <a:t>eabi</a:t>
            </a:r>
            <a:r>
              <a:rPr lang="en-GB" sz="1800" i="1" dirty="0"/>
              <a:t>-</a:t>
            </a:r>
            <a:r>
              <a:rPr lang="en-GB" sz="1800" i="1" dirty="0" err="1"/>
              <a:t>gcc</a:t>
            </a:r>
            <a:r>
              <a:rPr lang="en-GB" sz="1800" i="1" dirty="0"/>
              <a:t> (GNU Tools for Arm Embedded Processors 7-2018-q3-update) 7.3.1 20180622 (release) [ARM/embedded-7-branch revision 261907]”</a:t>
            </a:r>
          </a:p>
          <a:p>
            <a:r>
              <a:rPr lang="en-GB" sz="1800" dirty="0"/>
              <a:t>You can also check all the others executables.</a:t>
            </a:r>
          </a:p>
        </p:txBody>
      </p:sp>
      <p:sp>
        <p:nvSpPr>
          <p:cNvPr id="4" name="Segnaposto numero diapositiva 3">
            <a:extLst>
              <a:ext uri="{FF2B5EF4-FFF2-40B4-BE49-F238E27FC236}">
                <a16:creationId xmlns:a16="http://schemas.microsoft.com/office/drawing/2014/main" id="{7D66FE23-F56C-144D-B635-78CD69B47E22}"/>
              </a:ext>
            </a:extLst>
          </p:cNvPr>
          <p:cNvSpPr>
            <a:spLocks noGrp="1"/>
          </p:cNvSpPr>
          <p:nvPr>
            <p:ph type="sldNum" sz="quarter" idx="12"/>
          </p:nvPr>
        </p:nvSpPr>
        <p:spPr/>
        <p:txBody>
          <a:bodyPr/>
          <a:lstStyle/>
          <a:p>
            <a:fld id="{2C90D592-87F5-CC4E-B82E-C3462EB62790}" type="slidenum">
              <a:rPr lang="en-GB" smtClean="0"/>
              <a:t>7</a:t>
            </a:fld>
            <a:endParaRPr lang="en-GB"/>
          </a:p>
        </p:txBody>
      </p:sp>
    </p:spTree>
    <p:extLst>
      <p:ext uri="{BB962C8B-B14F-4D97-AF65-F5344CB8AC3E}">
        <p14:creationId xmlns:p14="http://schemas.microsoft.com/office/powerpoint/2010/main" val="38325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B8FECF-D30B-2F40-A063-A12F32C3E112}"/>
              </a:ext>
            </a:extLst>
          </p:cNvPr>
          <p:cNvSpPr>
            <a:spLocks noGrp="1"/>
          </p:cNvSpPr>
          <p:nvPr>
            <p:ph type="ctrTitle"/>
          </p:nvPr>
        </p:nvSpPr>
        <p:spPr>
          <a:xfrm>
            <a:off x="914400" y="835375"/>
            <a:ext cx="10363200" cy="711204"/>
          </a:xfrm>
        </p:spPr>
        <p:txBody>
          <a:bodyPr anchor="ctr">
            <a:normAutofit/>
          </a:bodyPr>
          <a:lstStyle/>
          <a:p>
            <a:r>
              <a:rPr lang="en-GB" dirty="0"/>
              <a:t>Toolchain Overview</a:t>
            </a:r>
          </a:p>
        </p:txBody>
      </p:sp>
      <p:pic>
        <p:nvPicPr>
          <p:cNvPr id="5" name="Segnaposto contenuto 4">
            <a:extLst>
              <a:ext uri="{FF2B5EF4-FFF2-40B4-BE49-F238E27FC236}">
                <a16:creationId xmlns:a16="http://schemas.microsoft.com/office/drawing/2014/main" id="{CE000BC9-3F59-BD43-9A64-606199227286}"/>
              </a:ext>
            </a:extLst>
          </p:cNvPr>
          <p:cNvPicPr>
            <a:picLocks noGrp="1" noChangeAspect="1"/>
          </p:cNvPicPr>
          <p:nvPr>
            <p:ph sz="quarter" idx="13"/>
          </p:nvPr>
        </p:nvPicPr>
        <p:blipFill>
          <a:blip r:embed="rId2"/>
          <a:stretch>
            <a:fillRect/>
          </a:stretch>
        </p:blipFill>
        <p:spPr>
          <a:xfrm>
            <a:off x="293511" y="1444979"/>
            <a:ext cx="7986889" cy="4916044"/>
          </a:xfrm>
          <a:noFill/>
        </p:spPr>
      </p:pic>
      <p:sp>
        <p:nvSpPr>
          <p:cNvPr id="4" name="CasellaDiTesto 3">
            <a:extLst>
              <a:ext uri="{FF2B5EF4-FFF2-40B4-BE49-F238E27FC236}">
                <a16:creationId xmlns:a16="http://schemas.microsoft.com/office/drawing/2014/main" id="{9EA1D866-5DA8-EB4C-9741-55F8AEA7E3C2}"/>
              </a:ext>
            </a:extLst>
          </p:cNvPr>
          <p:cNvSpPr txBox="1"/>
          <p:nvPr/>
        </p:nvSpPr>
        <p:spPr>
          <a:xfrm>
            <a:off x="8387644" y="1546579"/>
            <a:ext cx="3510845" cy="4524315"/>
          </a:xfrm>
          <a:prstGeom prst="rect">
            <a:avLst/>
          </a:prstGeom>
          <a:noFill/>
        </p:spPr>
        <p:txBody>
          <a:bodyPr wrap="square" rtlCol="0">
            <a:spAutoFit/>
          </a:bodyPr>
          <a:lstStyle/>
          <a:p>
            <a:pPr marL="342900" indent="-342900">
              <a:buFont typeface="+mj-lt"/>
              <a:buAutoNum type="arabicPeriod"/>
            </a:pPr>
            <a:r>
              <a:rPr lang="it-IT" dirty="0"/>
              <a:t>Train </a:t>
            </a:r>
            <a:r>
              <a:rPr lang="it-IT" dirty="0" err="1"/>
              <a:t>your</a:t>
            </a:r>
            <a:r>
              <a:rPr lang="it-IT" dirty="0"/>
              <a:t> </a:t>
            </a:r>
            <a:r>
              <a:rPr lang="it-IT" dirty="0" err="1"/>
              <a:t>neural</a:t>
            </a:r>
            <a:r>
              <a:rPr lang="it-IT" dirty="0"/>
              <a:t> network by </a:t>
            </a:r>
            <a:r>
              <a:rPr lang="it-IT" dirty="0" err="1"/>
              <a:t>using</a:t>
            </a:r>
            <a:r>
              <a:rPr lang="it-IT" dirty="0"/>
              <a:t> </a:t>
            </a:r>
            <a:r>
              <a:rPr lang="it-IT" dirty="0" err="1"/>
              <a:t>your</a:t>
            </a:r>
            <a:r>
              <a:rPr lang="it-IT" dirty="0"/>
              <a:t> favorite </a:t>
            </a:r>
            <a:r>
              <a:rPr lang="it-IT" dirty="0" err="1"/>
              <a:t>deep</a:t>
            </a:r>
            <a:r>
              <a:rPr lang="it-IT" dirty="0"/>
              <a:t> </a:t>
            </a:r>
            <a:r>
              <a:rPr lang="it-IT" dirty="0" err="1"/>
              <a:t>learning</a:t>
            </a:r>
            <a:r>
              <a:rPr lang="it-IT" dirty="0"/>
              <a:t> </a:t>
            </a:r>
            <a:r>
              <a:rPr lang="it-IT" dirty="0" err="1"/>
              <a:t>framework</a:t>
            </a:r>
            <a:r>
              <a:rPr lang="it-IT" dirty="0"/>
              <a:t>.</a:t>
            </a:r>
          </a:p>
          <a:p>
            <a:pPr marL="342900" indent="-342900">
              <a:buFont typeface="+mj-lt"/>
              <a:buAutoNum type="arabicPeriod"/>
            </a:pPr>
            <a:r>
              <a:rPr lang="it-IT" dirty="0" err="1"/>
              <a:t>Convert</a:t>
            </a:r>
            <a:r>
              <a:rPr lang="it-IT" dirty="0"/>
              <a:t> </a:t>
            </a:r>
            <a:r>
              <a:rPr lang="it-IT" dirty="0" err="1"/>
              <a:t>your</a:t>
            </a:r>
            <a:r>
              <a:rPr lang="it-IT" dirty="0"/>
              <a:t> </a:t>
            </a:r>
            <a:r>
              <a:rPr lang="it-IT" dirty="0" err="1"/>
              <a:t>trained</a:t>
            </a:r>
            <a:r>
              <a:rPr lang="it-IT" dirty="0"/>
              <a:t> network to </a:t>
            </a:r>
            <a:r>
              <a:rPr lang="it-IT" dirty="0" err="1"/>
              <a:t>optimized</a:t>
            </a:r>
            <a:r>
              <a:rPr lang="it-IT" dirty="0"/>
              <a:t> C code </a:t>
            </a:r>
            <a:r>
              <a:rPr lang="it-IT" dirty="0" err="1"/>
              <a:t>using</a:t>
            </a:r>
            <a:r>
              <a:rPr lang="it-IT" dirty="0"/>
              <a:t> STM32Cube.AI </a:t>
            </a:r>
            <a:r>
              <a:rPr lang="it-IT" dirty="0" err="1"/>
              <a:t>tool</a:t>
            </a:r>
            <a:endParaRPr lang="it-IT" dirty="0"/>
          </a:p>
          <a:p>
            <a:pPr marL="342900" indent="-342900">
              <a:buFont typeface="+mj-lt"/>
              <a:buAutoNum type="arabicPeriod"/>
            </a:pPr>
            <a:r>
              <a:rPr lang="it-IT" dirty="0"/>
              <a:t>Download the </a:t>
            </a:r>
            <a:r>
              <a:rPr lang="it-IT" dirty="0" err="1"/>
              <a:t>OpenMV</a:t>
            </a:r>
            <a:r>
              <a:rPr lang="it-IT" dirty="0"/>
              <a:t> firmware source code, and</a:t>
            </a:r>
          </a:p>
          <a:p>
            <a:pPr marL="342900" indent="-342900">
              <a:buFont typeface="+mj-lt"/>
              <a:buAutoNum type="arabicPeriod"/>
            </a:pPr>
            <a:r>
              <a:rPr lang="it-IT" dirty="0" err="1"/>
              <a:t>Add</a:t>
            </a:r>
            <a:r>
              <a:rPr lang="it-IT" dirty="0"/>
              <a:t> the </a:t>
            </a:r>
            <a:r>
              <a:rPr lang="it-IT" dirty="0" err="1"/>
              <a:t>generated</a:t>
            </a:r>
            <a:r>
              <a:rPr lang="it-IT" dirty="0"/>
              <a:t> </a:t>
            </a:r>
            <a:r>
              <a:rPr lang="it-IT" dirty="0" err="1"/>
              <a:t>files</a:t>
            </a:r>
            <a:r>
              <a:rPr lang="it-IT" dirty="0"/>
              <a:t> to the firmware source code</a:t>
            </a:r>
          </a:p>
          <a:p>
            <a:pPr marL="342900" indent="-342900">
              <a:buFont typeface="+mj-lt"/>
              <a:buAutoNum type="arabicPeriod"/>
            </a:pPr>
            <a:r>
              <a:rPr lang="it-IT" dirty="0"/>
              <a:t>Compile with GCC </a:t>
            </a:r>
            <a:r>
              <a:rPr lang="it-IT" dirty="0" err="1"/>
              <a:t>toolchain</a:t>
            </a:r>
            <a:endParaRPr lang="it-IT" dirty="0"/>
          </a:p>
          <a:p>
            <a:pPr marL="342900" indent="-342900">
              <a:buFont typeface="+mj-lt"/>
              <a:buAutoNum type="arabicPeriod"/>
            </a:pPr>
            <a:r>
              <a:rPr lang="it-IT" dirty="0"/>
              <a:t>Flash the </a:t>
            </a:r>
            <a:r>
              <a:rPr lang="it-IT" dirty="0" err="1"/>
              <a:t>board</a:t>
            </a:r>
            <a:r>
              <a:rPr lang="it-IT" dirty="0"/>
              <a:t> </a:t>
            </a:r>
            <a:r>
              <a:rPr lang="it-IT" dirty="0" err="1"/>
              <a:t>using</a:t>
            </a:r>
            <a:r>
              <a:rPr lang="it-IT" dirty="0"/>
              <a:t> </a:t>
            </a:r>
            <a:r>
              <a:rPr lang="it-IT" dirty="0" err="1"/>
              <a:t>OpenMV</a:t>
            </a:r>
            <a:r>
              <a:rPr lang="it-IT" dirty="0"/>
              <a:t> IDE</a:t>
            </a:r>
          </a:p>
          <a:p>
            <a:pPr marL="342900" indent="-342900">
              <a:buFont typeface="+mj-lt"/>
              <a:buAutoNum type="arabicPeriod"/>
            </a:pPr>
            <a:r>
              <a:rPr lang="it-IT" dirty="0"/>
              <a:t>Program the </a:t>
            </a:r>
            <a:r>
              <a:rPr lang="it-IT" dirty="0" err="1"/>
              <a:t>board</a:t>
            </a:r>
            <a:r>
              <a:rPr lang="it-IT" dirty="0"/>
              <a:t> with </a:t>
            </a:r>
            <a:r>
              <a:rPr lang="it-IT" dirty="0" err="1"/>
              <a:t>microPython</a:t>
            </a:r>
            <a:r>
              <a:rPr lang="it-IT" dirty="0"/>
              <a:t> and </a:t>
            </a:r>
            <a:r>
              <a:rPr lang="it-IT" dirty="0" err="1"/>
              <a:t>perform</a:t>
            </a:r>
            <a:r>
              <a:rPr lang="it-IT" dirty="0"/>
              <a:t> </a:t>
            </a:r>
            <a:r>
              <a:rPr lang="it-IT" dirty="0" err="1"/>
              <a:t>inference</a:t>
            </a:r>
            <a:endParaRPr lang="it-IT" dirty="0"/>
          </a:p>
        </p:txBody>
      </p:sp>
      <p:sp>
        <p:nvSpPr>
          <p:cNvPr id="6" name="Segnaposto numero diapositiva 5">
            <a:extLst>
              <a:ext uri="{FF2B5EF4-FFF2-40B4-BE49-F238E27FC236}">
                <a16:creationId xmlns:a16="http://schemas.microsoft.com/office/drawing/2014/main" id="{85544880-6B80-1646-8E28-2B90A1C105B3}"/>
              </a:ext>
            </a:extLst>
          </p:cNvPr>
          <p:cNvSpPr>
            <a:spLocks noGrp="1"/>
          </p:cNvSpPr>
          <p:nvPr>
            <p:ph type="sldNum" sz="quarter" idx="12"/>
          </p:nvPr>
        </p:nvSpPr>
        <p:spPr/>
        <p:txBody>
          <a:bodyPr/>
          <a:lstStyle/>
          <a:p>
            <a:fld id="{2C90D592-87F5-CC4E-B82E-C3462EB62790}" type="slidenum">
              <a:rPr lang="en-GB" smtClean="0"/>
              <a:t>8</a:t>
            </a:fld>
            <a:endParaRPr lang="en-GB" dirty="0"/>
          </a:p>
        </p:txBody>
      </p:sp>
    </p:spTree>
    <p:extLst>
      <p:ext uri="{BB962C8B-B14F-4D97-AF65-F5344CB8AC3E}">
        <p14:creationId xmlns:p14="http://schemas.microsoft.com/office/powerpoint/2010/main" val="30031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F133A7-6A66-7648-B701-B2B60D2F3A52}"/>
              </a:ext>
            </a:extLst>
          </p:cNvPr>
          <p:cNvSpPr>
            <a:spLocks noGrp="1"/>
          </p:cNvSpPr>
          <p:nvPr>
            <p:ph type="ctrTitle"/>
          </p:nvPr>
        </p:nvSpPr>
        <p:spPr>
          <a:xfrm>
            <a:off x="914400" y="790219"/>
            <a:ext cx="10363200" cy="564448"/>
          </a:xfrm>
        </p:spPr>
        <p:txBody>
          <a:bodyPr/>
          <a:lstStyle/>
          <a:p>
            <a:r>
              <a:rPr lang="en-GB" dirty="0"/>
              <a:t>NN Training</a:t>
            </a:r>
          </a:p>
        </p:txBody>
      </p:sp>
      <p:sp>
        <p:nvSpPr>
          <p:cNvPr id="4" name="Segnaposto contenuto 3">
            <a:extLst>
              <a:ext uri="{FF2B5EF4-FFF2-40B4-BE49-F238E27FC236}">
                <a16:creationId xmlns:a16="http://schemas.microsoft.com/office/drawing/2014/main" id="{5AD80EDF-E2FA-A349-8F90-599227B9A7DE}"/>
              </a:ext>
            </a:extLst>
          </p:cNvPr>
          <p:cNvSpPr>
            <a:spLocks noGrp="1"/>
          </p:cNvSpPr>
          <p:nvPr>
            <p:ph sz="quarter" idx="13"/>
          </p:nvPr>
        </p:nvSpPr>
        <p:spPr>
          <a:xfrm>
            <a:off x="609600" y="1456268"/>
            <a:ext cx="10972800" cy="5401732"/>
          </a:xfrm>
        </p:spPr>
        <p:txBody>
          <a:bodyPr>
            <a:normAutofit lnSpcReduction="10000"/>
          </a:bodyPr>
          <a:lstStyle/>
          <a:p>
            <a:pPr marL="0" indent="0" algn="just">
              <a:buNone/>
            </a:pPr>
            <a:r>
              <a:rPr lang="en-GB" dirty="0"/>
              <a:t>The NN training is carried out by using </a:t>
            </a:r>
            <a:r>
              <a:rPr lang="en-GB" b="1" i="1" dirty="0" err="1"/>
              <a:t>tensorflow</a:t>
            </a:r>
            <a:r>
              <a:rPr lang="en-GB" b="1" i="1" dirty="0"/>
              <a:t> </a:t>
            </a:r>
            <a:r>
              <a:rPr lang="en-GB" dirty="0"/>
              <a:t>with </a:t>
            </a:r>
            <a:r>
              <a:rPr lang="en-GB" b="1" i="1" dirty="0" err="1"/>
              <a:t>Keras</a:t>
            </a:r>
            <a:r>
              <a:rPr lang="en-GB" dirty="0"/>
              <a:t> backend. The MNIST dataset has been used because it is easily accessible from </a:t>
            </a:r>
            <a:r>
              <a:rPr lang="en-GB" b="1" i="1" dirty="0" err="1"/>
              <a:t>Keras</a:t>
            </a:r>
            <a:r>
              <a:rPr lang="en-GB" dirty="0"/>
              <a:t> and it involves a simple CNN architecture. Nevertheless, this example can be scaled on different types of applications. The NN training is referred to the </a:t>
            </a:r>
            <a:r>
              <a:rPr lang="en-GB" i="1" dirty="0"/>
              <a:t>“</a:t>
            </a:r>
            <a:r>
              <a:rPr lang="en-GB" i="1" dirty="0" err="1"/>
              <a:t>Mnist.ipynb</a:t>
            </a:r>
            <a:r>
              <a:rPr lang="en-GB" i="1" dirty="0"/>
              <a:t>” </a:t>
            </a:r>
            <a:r>
              <a:rPr lang="en-GB" dirty="0" err="1"/>
              <a:t>jupyter</a:t>
            </a:r>
            <a:r>
              <a:rPr lang="en-GB" dirty="0"/>
              <a:t> notebook file which can be opened with Google </a:t>
            </a:r>
            <a:r>
              <a:rPr lang="en-GB" dirty="0" err="1"/>
              <a:t>Colaboratory</a:t>
            </a:r>
            <a:r>
              <a:rPr lang="en-GB" dirty="0"/>
              <a:t>. The script consists in:</a:t>
            </a:r>
          </a:p>
          <a:p>
            <a:pPr algn="just"/>
            <a:r>
              <a:rPr lang="en-GB" dirty="0"/>
              <a:t>Load the MNIST dataset split into train and test</a:t>
            </a:r>
          </a:p>
          <a:p>
            <a:pPr algn="just"/>
            <a:r>
              <a:rPr lang="en-GB" dirty="0"/>
              <a:t>Pre-process the dataset</a:t>
            </a:r>
          </a:p>
          <a:p>
            <a:pPr algn="just"/>
            <a:r>
              <a:rPr lang="en-GB" dirty="0"/>
              <a:t>Define a NN architecture as follows: </a:t>
            </a:r>
          </a:p>
          <a:p>
            <a:pPr marL="0" indent="0" algn="ctr">
              <a:buNone/>
            </a:pPr>
            <a:r>
              <a:rPr lang="en-GB" dirty="0"/>
              <a:t>      Input(28, 28)</a:t>
            </a:r>
            <a:r>
              <a:rPr lang="en-GB" dirty="0">
                <a:sym typeface="Wingdings" pitchFamily="2" charset="2"/>
              </a:rPr>
              <a:t>Conv2DMaxPoolingFlattenSoftmax Output</a:t>
            </a:r>
          </a:p>
          <a:p>
            <a:pPr algn="just"/>
            <a:r>
              <a:rPr lang="en-GB" dirty="0">
                <a:sym typeface="Wingdings" pitchFamily="2" charset="2"/>
              </a:rPr>
              <a:t>Train the NN and make predictions to test its accuracy post training</a:t>
            </a:r>
          </a:p>
          <a:p>
            <a:pPr algn="just"/>
            <a:r>
              <a:rPr lang="en-GB" dirty="0">
                <a:sym typeface="Wingdings" pitchFamily="2" charset="2"/>
              </a:rPr>
              <a:t>Save the NN .h5 file</a:t>
            </a:r>
          </a:p>
          <a:p>
            <a:pPr algn="just"/>
            <a:r>
              <a:rPr lang="en-GB" b="1" dirty="0">
                <a:sym typeface="Wingdings" pitchFamily="2" charset="2"/>
              </a:rPr>
              <a:t>Quantize</a:t>
            </a:r>
            <a:r>
              <a:rPr lang="en-GB" dirty="0">
                <a:sym typeface="Wingdings" pitchFamily="2" charset="2"/>
              </a:rPr>
              <a:t> the floating point model with int8 precision:</a:t>
            </a:r>
          </a:p>
          <a:p>
            <a:pPr marL="0" indent="0" algn="just">
              <a:buNone/>
            </a:pPr>
            <a:r>
              <a:rPr lang="en-GB" dirty="0">
                <a:sym typeface="Wingdings" pitchFamily="2" charset="2"/>
              </a:rPr>
              <a:t>	- </a:t>
            </a:r>
            <a:r>
              <a:rPr lang="en-GB" b="1" dirty="0">
                <a:sym typeface="Wingdings" pitchFamily="2" charset="2"/>
              </a:rPr>
              <a:t>Full integer </a:t>
            </a:r>
            <a:r>
              <a:rPr lang="en-GB" dirty="0">
                <a:sym typeface="Wingdings" pitchFamily="2" charset="2"/>
              </a:rPr>
              <a:t>quantization: also the input and output are quantized</a:t>
            </a:r>
          </a:p>
          <a:p>
            <a:pPr marL="0" indent="0" algn="just">
              <a:buNone/>
            </a:pPr>
            <a:r>
              <a:rPr lang="en-GB" dirty="0">
                <a:sym typeface="Wingdings" pitchFamily="2" charset="2"/>
              </a:rPr>
              <a:t>	- </a:t>
            </a:r>
            <a:r>
              <a:rPr lang="en-GB" b="1" dirty="0">
                <a:sym typeface="Wingdings" pitchFamily="2" charset="2"/>
              </a:rPr>
              <a:t>Integer with float fallback: </a:t>
            </a:r>
            <a:r>
              <a:rPr lang="en-GB" dirty="0">
                <a:sym typeface="Wingdings" pitchFamily="2" charset="2"/>
              </a:rPr>
              <a:t>input and output use float precision as default</a:t>
            </a:r>
          </a:p>
          <a:p>
            <a:pPr algn="just"/>
            <a:r>
              <a:rPr lang="en-GB" dirty="0">
                <a:sym typeface="Wingdings" pitchFamily="2" charset="2"/>
              </a:rPr>
              <a:t>The quantized models are saved as .</a:t>
            </a:r>
            <a:r>
              <a:rPr lang="en-GB" dirty="0" err="1">
                <a:sym typeface="Wingdings" pitchFamily="2" charset="2"/>
              </a:rPr>
              <a:t>tflite</a:t>
            </a:r>
            <a:r>
              <a:rPr lang="en-GB" dirty="0">
                <a:sym typeface="Wingdings" pitchFamily="2" charset="2"/>
              </a:rPr>
              <a:t> files</a:t>
            </a:r>
          </a:p>
          <a:p>
            <a:pPr algn="just"/>
            <a:r>
              <a:rPr lang="en-GB" dirty="0">
                <a:sym typeface="Wingdings" pitchFamily="2" charset="2"/>
              </a:rPr>
              <a:t>From Google </a:t>
            </a:r>
            <a:r>
              <a:rPr lang="en-GB" dirty="0" err="1">
                <a:sym typeface="Wingdings" pitchFamily="2" charset="2"/>
              </a:rPr>
              <a:t>Colab</a:t>
            </a:r>
            <a:r>
              <a:rPr lang="en-GB" dirty="0">
                <a:sym typeface="Wingdings" pitchFamily="2" charset="2"/>
              </a:rPr>
              <a:t> it is possible to download the saved files in your computer.</a:t>
            </a:r>
          </a:p>
          <a:p>
            <a:pPr algn="just"/>
            <a:endParaRPr lang="en-GB" dirty="0"/>
          </a:p>
          <a:p>
            <a:pPr algn="just"/>
            <a:endParaRPr lang="en-GB" dirty="0"/>
          </a:p>
          <a:p>
            <a:pPr marL="0" indent="0">
              <a:buNone/>
            </a:pPr>
            <a:endParaRPr lang="en-GB" b="1" dirty="0"/>
          </a:p>
        </p:txBody>
      </p:sp>
      <p:sp>
        <p:nvSpPr>
          <p:cNvPr id="3" name="Segnaposto numero diapositiva 2">
            <a:extLst>
              <a:ext uri="{FF2B5EF4-FFF2-40B4-BE49-F238E27FC236}">
                <a16:creationId xmlns:a16="http://schemas.microsoft.com/office/drawing/2014/main" id="{C8DDAD47-2617-0C45-A5A3-A018335B3CBE}"/>
              </a:ext>
            </a:extLst>
          </p:cNvPr>
          <p:cNvSpPr>
            <a:spLocks noGrp="1"/>
          </p:cNvSpPr>
          <p:nvPr>
            <p:ph type="sldNum" sz="quarter" idx="12"/>
          </p:nvPr>
        </p:nvSpPr>
        <p:spPr/>
        <p:txBody>
          <a:bodyPr/>
          <a:lstStyle/>
          <a:p>
            <a:fld id="{2C90D592-87F5-CC4E-B82E-C3462EB62790}" type="slidenum">
              <a:rPr lang="en-GB" smtClean="0"/>
              <a:t>9</a:t>
            </a:fld>
            <a:endParaRPr lang="en-GB"/>
          </a:p>
        </p:txBody>
      </p:sp>
    </p:spTree>
    <p:extLst>
      <p:ext uri="{BB962C8B-B14F-4D97-AF65-F5344CB8AC3E}">
        <p14:creationId xmlns:p14="http://schemas.microsoft.com/office/powerpoint/2010/main" val="66392095"/>
      </p:ext>
    </p:extLst>
  </p:cSld>
  <p:clrMapOvr>
    <a:masterClrMapping/>
  </p:clrMapOvr>
</p:sld>
</file>

<file path=ppt/theme/theme1.xml><?xml version="1.0" encoding="utf-8"?>
<a:theme xmlns:a="http://schemas.openxmlformats.org/drawingml/2006/main" name="Framework_platform_forD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1949</TotalTime>
  <Words>3051</Words>
  <Application>Microsoft Macintosh PowerPoint</Application>
  <PresentationFormat>Widescreen</PresentationFormat>
  <Paragraphs>246</Paragraphs>
  <Slides>19</Slides>
  <Notes>0</Notes>
  <HiddenSlides>6</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Calibri</vt:lpstr>
      <vt:lpstr>DejaVu Serif Condensed</vt:lpstr>
      <vt:lpstr>Narkisim</vt:lpstr>
      <vt:lpstr>Framework_platform_forDL</vt:lpstr>
      <vt:lpstr>ML on OpenMV Cam H7(+) with STM32 Cube AI</vt:lpstr>
      <vt:lpstr>Introduction</vt:lpstr>
      <vt:lpstr>Installations</vt:lpstr>
      <vt:lpstr>Installations (Cont’d)</vt:lpstr>
      <vt:lpstr>Installations (Cont’d)</vt:lpstr>
      <vt:lpstr>Installations (Cont’d)</vt:lpstr>
      <vt:lpstr>Installations (Cont’d)</vt:lpstr>
      <vt:lpstr>Toolchain Overview</vt:lpstr>
      <vt:lpstr>NN Training</vt:lpstr>
      <vt:lpstr>Analyse NN (optional)</vt:lpstr>
      <vt:lpstr>Download and prepare OpenMV project</vt:lpstr>
      <vt:lpstr>Generate the code for a NN model (in VM)</vt:lpstr>
      <vt:lpstr>Pre-processing (in VM)</vt:lpstr>
      <vt:lpstr>Build OpenMV firmware (in VM)</vt:lpstr>
      <vt:lpstr>Flash the firmware (native installation)</vt:lpstr>
      <vt:lpstr>Flash the firmware (virtual machine installation)</vt:lpstr>
      <vt:lpstr>Flash the firmware (virtual machine installation)</vt:lpstr>
      <vt:lpstr>Flash the firmware (virtual machine installation)</vt:lpstr>
      <vt:lpstr>Quantized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albanese</dc:creator>
  <cp:lastModifiedBy>andrea albanese</cp:lastModifiedBy>
  <cp:revision>130</cp:revision>
  <dcterms:created xsi:type="dcterms:W3CDTF">2021-01-25T15:28:26Z</dcterms:created>
  <dcterms:modified xsi:type="dcterms:W3CDTF">2021-11-02T11:11:45Z</dcterms:modified>
</cp:coreProperties>
</file>